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</p:sldMasterIdLst>
  <p:notesMasterIdLst>
    <p:notesMasterId r:id="rId32"/>
  </p:notesMasterIdLst>
  <p:sldIdLst>
    <p:sldId id="281" r:id="rId5"/>
    <p:sldId id="257" r:id="rId6"/>
    <p:sldId id="282" r:id="rId7"/>
    <p:sldId id="268" r:id="rId8"/>
    <p:sldId id="290" r:id="rId9"/>
    <p:sldId id="296" r:id="rId10"/>
    <p:sldId id="323" r:id="rId11"/>
    <p:sldId id="258" r:id="rId12"/>
    <p:sldId id="326" r:id="rId13"/>
    <p:sldId id="259" r:id="rId14"/>
    <p:sldId id="298" r:id="rId15"/>
    <p:sldId id="321" r:id="rId16"/>
    <p:sldId id="285" r:id="rId17"/>
    <p:sldId id="322" r:id="rId18"/>
    <p:sldId id="328" r:id="rId19"/>
    <p:sldId id="329" r:id="rId20"/>
    <p:sldId id="330" r:id="rId21"/>
    <p:sldId id="288" r:id="rId22"/>
    <p:sldId id="273" r:id="rId23"/>
    <p:sldId id="292" r:id="rId24"/>
    <p:sldId id="293" r:id="rId25"/>
    <p:sldId id="263" r:id="rId26"/>
    <p:sldId id="274" r:id="rId27"/>
    <p:sldId id="317" r:id="rId28"/>
    <p:sldId id="313" r:id="rId29"/>
    <p:sldId id="314" r:id="rId30"/>
    <p:sldId id="31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George" initials="MG" lastIdx="3" clrIdx="0">
    <p:extLst>
      <p:ext uri="{19B8F6BF-5375-455C-9EA6-DF929625EA0E}">
        <p15:presenceInfo xmlns:p15="http://schemas.microsoft.com/office/powerpoint/2012/main" userId="S::mgeorge@pire.org::bd3927ce-cf35-42d7-bbfd-60cd16af66bf" providerId="AD"/>
      </p:ext>
    </p:extLst>
  </p:cmAuthor>
  <p:cmAuthor id="2" name="Alan Stein-Seroussi" initials="AS" lastIdx="1" clrIdx="1">
    <p:extLst>
      <p:ext uri="{19B8F6BF-5375-455C-9EA6-DF929625EA0E}">
        <p15:presenceInfo xmlns:p15="http://schemas.microsoft.com/office/powerpoint/2012/main" userId="S::astein@PIRE.org::8c7a4f11-d8f9-4db4-8368-99d36d1366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CFD9E-CF9D-4087-A9BB-AC125532ED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555D4-ABF2-4629-9696-BBF65CF7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6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Michael, I asked Mikella to double check these tables because I noticed at least one error. So we will want to replace this when she is done.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C555D4-ABF2-4629-9696-BBF65CF70C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5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as previous comment.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C555D4-ABF2-4629-9696-BBF65CF70C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9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 userDrawn="1"/>
        </p:nvGrpSpPr>
        <p:grpSpPr bwMode="auto">
          <a:xfrm>
            <a:off x="0" y="0"/>
            <a:ext cx="9144000" cy="1524000"/>
            <a:chOff x="0" y="0"/>
            <a:chExt cx="5760" cy="960"/>
          </a:xfrm>
        </p:grpSpPr>
        <p:sp>
          <p:nvSpPr>
            <p:cNvPr id="1945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96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A9D7E7">
                    <a:alpha val="72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0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2016" y="0"/>
              <a:ext cx="3744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1" name="Freeform 5"/>
            <p:cNvSpPr>
              <a:spLocks/>
            </p:cNvSpPr>
            <p:nvPr userDrawn="1"/>
          </p:nvSpPr>
          <p:spPr bwMode="auto">
            <a:xfrm>
              <a:off x="2022" y="0"/>
              <a:ext cx="2233" cy="912"/>
            </a:xfrm>
            <a:custGeom>
              <a:avLst/>
              <a:gdLst>
                <a:gd name="T0" fmla="*/ 933 w 1987"/>
                <a:gd name="T1" fmla="*/ 0 h 1134"/>
                <a:gd name="T2" fmla="*/ 1987 w 1987"/>
                <a:gd name="T3" fmla="*/ 0 h 1134"/>
                <a:gd name="T4" fmla="*/ 0 w 1987"/>
                <a:gd name="T5" fmla="*/ 1134 h 1134"/>
                <a:gd name="T6" fmla="*/ 933 w 1987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7" h="1134">
                  <a:moveTo>
                    <a:pt x="933" y="0"/>
                  </a:moveTo>
                  <a:lnTo>
                    <a:pt x="1987" y="0"/>
                  </a:lnTo>
                  <a:lnTo>
                    <a:pt x="0" y="1134"/>
                  </a:lnTo>
                  <a:lnTo>
                    <a:pt x="933" y="0"/>
                  </a:lnTo>
                  <a:close/>
                </a:path>
              </a:pathLst>
            </a:custGeom>
            <a:solidFill>
              <a:srgbClr val="4F91A9">
                <a:alpha val="28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2" name="Freeform 6"/>
            <p:cNvSpPr>
              <a:spLocks/>
            </p:cNvSpPr>
            <p:nvPr userDrawn="1"/>
          </p:nvSpPr>
          <p:spPr bwMode="auto">
            <a:xfrm>
              <a:off x="2022" y="0"/>
              <a:ext cx="3730" cy="960"/>
            </a:xfrm>
            <a:custGeom>
              <a:avLst/>
              <a:gdLst>
                <a:gd name="T0" fmla="*/ 2261 w 3319"/>
                <a:gd name="T1" fmla="*/ 0 h 1134"/>
                <a:gd name="T2" fmla="*/ 3319 w 3319"/>
                <a:gd name="T3" fmla="*/ 0 h 1134"/>
                <a:gd name="T4" fmla="*/ 0 w 3319"/>
                <a:gd name="T5" fmla="*/ 1134 h 1134"/>
                <a:gd name="T6" fmla="*/ 2261 w 3319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9" h="1134">
                  <a:moveTo>
                    <a:pt x="2261" y="0"/>
                  </a:moveTo>
                  <a:lnTo>
                    <a:pt x="3319" y="0"/>
                  </a:lnTo>
                  <a:lnTo>
                    <a:pt x="0" y="1134"/>
                  </a:lnTo>
                  <a:lnTo>
                    <a:pt x="2261" y="0"/>
                  </a:lnTo>
                  <a:close/>
                </a:path>
              </a:pathLst>
            </a:custGeom>
            <a:solidFill>
              <a:srgbClr val="00678C">
                <a:alpha val="42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3" name="Freeform 7"/>
            <p:cNvSpPr>
              <a:spLocks/>
            </p:cNvSpPr>
            <p:nvPr userDrawn="1"/>
          </p:nvSpPr>
          <p:spPr bwMode="auto">
            <a:xfrm>
              <a:off x="2064" y="6"/>
              <a:ext cx="3688" cy="906"/>
            </a:xfrm>
            <a:custGeom>
              <a:avLst/>
              <a:gdLst>
                <a:gd name="T0" fmla="*/ 2261 w 3319"/>
                <a:gd name="T1" fmla="*/ 0 h 1134"/>
                <a:gd name="T2" fmla="*/ 3319 w 3319"/>
                <a:gd name="T3" fmla="*/ 0 h 1134"/>
                <a:gd name="T4" fmla="*/ 0 w 3319"/>
                <a:gd name="T5" fmla="*/ 1134 h 1134"/>
                <a:gd name="T6" fmla="*/ 2261 w 3319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9" h="1134">
                  <a:moveTo>
                    <a:pt x="2261" y="0"/>
                  </a:moveTo>
                  <a:lnTo>
                    <a:pt x="3319" y="0"/>
                  </a:lnTo>
                  <a:lnTo>
                    <a:pt x="0" y="1134"/>
                  </a:lnTo>
                  <a:lnTo>
                    <a:pt x="22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4" name="Rectangle 8"/>
            <p:cNvSpPr>
              <a:spLocks noChangeArrowheads="1"/>
            </p:cNvSpPr>
            <p:nvPr userDrawn="1"/>
          </p:nvSpPr>
          <p:spPr bwMode="auto">
            <a:xfrm>
              <a:off x="0" y="816"/>
              <a:ext cx="5760" cy="144"/>
            </a:xfrm>
            <a:prstGeom prst="rect">
              <a:avLst/>
            </a:prstGeom>
            <a:solidFill>
              <a:srgbClr val="0067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9465" name="Group 9"/>
            <p:cNvGrpSpPr>
              <a:grpSpLocks noChangeAspect="1"/>
            </p:cNvGrpSpPr>
            <p:nvPr userDrawn="1"/>
          </p:nvGrpSpPr>
          <p:grpSpPr bwMode="auto">
            <a:xfrm>
              <a:off x="0" y="0"/>
              <a:ext cx="4512" cy="816"/>
              <a:chOff x="421" y="1588"/>
              <a:chExt cx="4918" cy="1148"/>
            </a:xfrm>
          </p:grpSpPr>
          <p:sp>
            <p:nvSpPr>
              <p:cNvPr id="19466" name="AutoShape 10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21" y="1588"/>
                <a:ext cx="4918" cy="1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auto">
              <a:xfrm>
                <a:off x="428" y="1595"/>
                <a:ext cx="4909" cy="1134"/>
              </a:xfrm>
              <a:custGeom>
                <a:avLst/>
                <a:gdLst>
                  <a:gd name="T0" fmla="*/ 1496 w 2078"/>
                  <a:gd name="T1" fmla="*/ 480 h 480"/>
                  <a:gd name="T2" fmla="*/ 0 w 2078"/>
                  <a:gd name="T3" fmla="*/ 0 h 480"/>
                  <a:gd name="T4" fmla="*/ 2078 w 2078"/>
                  <a:gd name="T5" fmla="*/ 480 h 480"/>
                  <a:gd name="T6" fmla="*/ 1496 w 2078"/>
                  <a:gd name="T7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8" h="480">
                    <a:moveTo>
                      <a:pt x="1496" y="480"/>
                    </a:moveTo>
                    <a:cubicBezTo>
                      <a:pt x="1196" y="65"/>
                      <a:pt x="0" y="0"/>
                      <a:pt x="0" y="0"/>
                    </a:cubicBezTo>
                    <a:cubicBezTo>
                      <a:pt x="1839" y="90"/>
                      <a:pt x="2078" y="480"/>
                      <a:pt x="2078" y="480"/>
                    </a:cubicBezTo>
                    <a:cubicBezTo>
                      <a:pt x="1496" y="480"/>
                      <a:pt x="1496" y="480"/>
                      <a:pt x="1496" y="480"/>
                    </a:cubicBezTo>
                  </a:path>
                </a:pathLst>
              </a:custGeom>
              <a:solidFill>
                <a:srgbClr val="FFFFFF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946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19018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3209925" y="3657600"/>
            <a:ext cx="5248275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68B8C8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10CA3D-10E8-437A-B8EF-F016DD18CC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9474" name="Group 18"/>
          <p:cNvGrpSpPr>
            <a:grpSpLocks/>
          </p:cNvGrpSpPr>
          <p:nvPr userDrawn="1"/>
        </p:nvGrpSpPr>
        <p:grpSpPr bwMode="auto">
          <a:xfrm>
            <a:off x="304800" y="430213"/>
            <a:ext cx="2571750" cy="731837"/>
            <a:chOff x="288" y="240"/>
            <a:chExt cx="1644" cy="468"/>
          </a:xfrm>
        </p:grpSpPr>
        <p:sp>
          <p:nvSpPr>
            <p:cNvPr id="19475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88" y="240"/>
              <a:ext cx="1644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76" name="Freeform 20"/>
            <p:cNvSpPr>
              <a:spLocks noEditPoints="1"/>
            </p:cNvSpPr>
            <p:nvPr/>
          </p:nvSpPr>
          <p:spPr bwMode="auto">
            <a:xfrm>
              <a:off x="295" y="247"/>
              <a:ext cx="451" cy="459"/>
            </a:xfrm>
            <a:custGeom>
              <a:avLst/>
              <a:gdLst>
                <a:gd name="T0" fmla="*/ 125 w 191"/>
                <a:gd name="T1" fmla="*/ 67 h 194"/>
                <a:gd name="T2" fmla="*/ 111 w 191"/>
                <a:gd name="T3" fmla="*/ 22 h 194"/>
                <a:gd name="T4" fmla="*/ 125 w 191"/>
                <a:gd name="T5" fmla="*/ 36 h 194"/>
                <a:gd name="T6" fmla="*/ 73 w 191"/>
                <a:gd name="T7" fmla="*/ 67 h 194"/>
                <a:gd name="T8" fmla="*/ 145 w 191"/>
                <a:gd name="T9" fmla="*/ 29 h 194"/>
                <a:gd name="T10" fmla="*/ 99 w 191"/>
                <a:gd name="T11" fmla="*/ 11 h 194"/>
                <a:gd name="T12" fmla="*/ 8 w 191"/>
                <a:gd name="T13" fmla="*/ 95 h 194"/>
                <a:gd name="T14" fmla="*/ 16 w 191"/>
                <a:gd name="T15" fmla="*/ 75 h 194"/>
                <a:gd name="T16" fmla="*/ 26 w 191"/>
                <a:gd name="T17" fmla="*/ 65 h 194"/>
                <a:gd name="T18" fmla="*/ 52 w 191"/>
                <a:gd name="T19" fmla="*/ 109 h 194"/>
                <a:gd name="T20" fmla="*/ 45 w 191"/>
                <a:gd name="T21" fmla="*/ 57 h 194"/>
                <a:gd name="T22" fmla="*/ 8 w 191"/>
                <a:gd name="T23" fmla="*/ 57 h 194"/>
                <a:gd name="T24" fmla="*/ 8 w 191"/>
                <a:gd name="T25" fmla="*/ 95 h 194"/>
                <a:gd name="T26" fmla="*/ 171 w 191"/>
                <a:gd name="T27" fmla="*/ 68 h 194"/>
                <a:gd name="T28" fmla="*/ 145 w 191"/>
                <a:gd name="T29" fmla="*/ 109 h 194"/>
                <a:gd name="T30" fmla="*/ 191 w 191"/>
                <a:gd name="T31" fmla="*/ 75 h 194"/>
                <a:gd name="T32" fmla="*/ 146 w 191"/>
                <a:gd name="T33" fmla="*/ 57 h 194"/>
                <a:gd name="T34" fmla="*/ 157 w 191"/>
                <a:gd name="T35" fmla="*/ 68 h 194"/>
                <a:gd name="T36" fmla="*/ 125 w 191"/>
                <a:gd name="T37" fmla="*/ 160 h 194"/>
                <a:gd name="T38" fmla="*/ 111 w 191"/>
                <a:gd name="T39" fmla="*/ 174 h 194"/>
                <a:gd name="T40" fmla="*/ 99 w 191"/>
                <a:gd name="T41" fmla="*/ 186 h 194"/>
                <a:gd name="T42" fmla="*/ 137 w 191"/>
                <a:gd name="T43" fmla="*/ 186 h 194"/>
                <a:gd name="T44" fmla="*/ 136 w 191"/>
                <a:gd name="T45" fmla="*/ 148 h 194"/>
                <a:gd name="T46" fmla="*/ 171 w 191"/>
                <a:gd name="T47" fmla="*/ 113 h 194"/>
                <a:gd name="T48" fmla="*/ 171 w 191"/>
                <a:gd name="T49" fmla="*/ 128 h 194"/>
                <a:gd name="T50" fmla="*/ 138 w 191"/>
                <a:gd name="T51" fmla="*/ 87 h 194"/>
                <a:gd name="T52" fmla="*/ 146 w 191"/>
                <a:gd name="T53" fmla="*/ 139 h 194"/>
                <a:gd name="T54" fmla="*/ 183 w 191"/>
                <a:gd name="T55" fmla="*/ 102 h 194"/>
                <a:gd name="T56" fmla="*/ 127 w 191"/>
                <a:gd name="T57" fmla="*/ 127 h 194"/>
                <a:gd name="T58" fmla="*/ 80 w 191"/>
                <a:gd name="T59" fmla="*/ 174 h 194"/>
                <a:gd name="T60" fmla="*/ 63 w 191"/>
                <a:gd name="T61" fmla="*/ 167 h 194"/>
                <a:gd name="T62" fmla="*/ 106 w 191"/>
                <a:gd name="T63" fmla="*/ 141 h 194"/>
                <a:gd name="T64" fmla="*/ 54 w 191"/>
                <a:gd name="T65" fmla="*/ 148 h 194"/>
                <a:gd name="T66" fmla="*/ 73 w 191"/>
                <a:gd name="T67" fmla="*/ 194 h 194"/>
                <a:gd name="T68" fmla="*/ 80 w 191"/>
                <a:gd name="T69" fmla="*/ 174 h 194"/>
                <a:gd name="T70" fmla="*/ 55 w 191"/>
                <a:gd name="T71" fmla="*/ 141 h 194"/>
                <a:gd name="T72" fmla="*/ 27 w 191"/>
                <a:gd name="T73" fmla="*/ 113 h 194"/>
                <a:gd name="T74" fmla="*/ 16 w 191"/>
                <a:gd name="T75" fmla="*/ 121 h 194"/>
                <a:gd name="T76" fmla="*/ 34 w 191"/>
                <a:gd name="T77" fmla="*/ 75 h 194"/>
                <a:gd name="T78" fmla="*/ 8 w 191"/>
                <a:gd name="T79" fmla="*/ 139 h 194"/>
                <a:gd name="T80" fmla="*/ 46 w 191"/>
                <a:gd name="T81" fmla="*/ 139 h 194"/>
                <a:gd name="T82" fmla="*/ 55 w 191"/>
                <a:gd name="T83" fmla="*/ 48 h 194"/>
                <a:gd name="T84" fmla="*/ 63 w 191"/>
                <a:gd name="T85" fmla="*/ 29 h 194"/>
                <a:gd name="T86" fmla="*/ 73 w 191"/>
                <a:gd name="T87" fmla="*/ 19 h 194"/>
                <a:gd name="T88" fmla="*/ 118 w 191"/>
                <a:gd name="T89" fmla="*/ 37 h 194"/>
                <a:gd name="T90" fmla="*/ 46 w 191"/>
                <a:gd name="T91" fmla="*/ 29 h 194"/>
                <a:gd name="T92" fmla="*/ 80 w 191"/>
                <a:gd name="T93" fmla="*/ 29 h 194"/>
                <a:gd name="T94" fmla="*/ 92 w 191"/>
                <a:gd name="T95" fmla="*/ 41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1" h="194">
                  <a:moveTo>
                    <a:pt x="164" y="83"/>
                  </a:moveTo>
                  <a:cubicBezTo>
                    <a:pt x="163" y="82"/>
                    <a:pt x="138" y="56"/>
                    <a:pt x="136" y="55"/>
                  </a:cubicBezTo>
                  <a:cubicBezTo>
                    <a:pt x="135" y="56"/>
                    <a:pt x="126" y="65"/>
                    <a:pt x="125" y="67"/>
                  </a:cubicBezTo>
                  <a:cubicBezTo>
                    <a:pt x="126" y="68"/>
                    <a:pt x="151" y="93"/>
                    <a:pt x="153" y="95"/>
                  </a:cubicBezTo>
                  <a:cubicBezTo>
                    <a:pt x="154" y="93"/>
                    <a:pt x="163" y="84"/>
                    <a:pt x="164" y="83"/>
                  </a:cubicBezTo>
                  <a:close/>
                  <a:moveTo>
                    <a:pt x="111" y="22"/>
                  </a:moveTo>
                  <a:cubicBezTo>
                    <a:pt x="113" y="20"/>
                    <a:pt x="115" y="19"/>
                    <a:pt x="118" y="19"/>
                  </a:cubicBezTo>
                  <a:cubicBezTo>
                    <a:pt x="121" y="19"/>
                    <a:pt x="123" y="20"/>
                    <a:pt x="125" y="22"/>
                  </a:cubicBezTo>
                  <a:cubicBezTo>
                    <a:pt x="129" y="26"/>
                    <a:pt x="129" y="32"/>
                    <a:pt x="125" y="3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6"/>
                    <a:pt x="86" y="56"/>
                    <a:pt x="85" y="55"/>
                  </a:cubicBezTo>
                  <a:cubicBezTo>
                    <a:pt x="83" y="56"/>
                    <a:pt x="74" y="65"/>
                    <a:pt x="73" y="67"/>
                  </a:cubicBezTo>
                  <a:cubicBezTo>
                    <a:pt x="74" y="68"/>
                    <a:pt x="94" y="88"/>
                    <a:pt x="95" y="89"/>
                  </a:cubicBezTo>
                  <a:cubicBezTo>
                    <a:pt x="97" y="88"/>
                    <a:pt x="137" y="48"/>
                    <a:pt x="137" y="48"/>
                  </a:cubicBezTo>
                  <a:cubicBezTo>
                    <a:pt x="142" y="43"/>
                    <a:pt x="145" y="36"/>
                    <a:pt x="145" y="29"/>
                  </a:cubicBezTo>
                  <a:cubicBezTo>
                    <a:pt x="145" y="22"/>
                    <a:pt x="142" y="15"/>
                    <a:pt x="137" y="10"/>
                  </a:cubicBezTo>
                  <a:cubicBezTo>
                    <a:pt x="127" y="0"/>
                    <a:pt x="110" y="0"/>
                    <a:pt x="99" y="10"/>
                  </a:cubicBezTo>
                  <a:cubicBezTo>
                    <a:pt x="99" y="10"/>
                    <a:pt x="99" y="11"/>
                    <a:pt x="99" y="11"/>
                  </a:cubicBezTo>
                  <a:cubicBezTo>
                    <a:pt x="100" y="12"/>
                    <a:pt x="109" y="21"/>
                    <a:pt x="110" y="23"/>
                  </a:cubicBezTo>
                  <a:cubicBezTo>
                    <a:pt x="111" y="22"/>
                    <a:pt x="111" y="22"/>
                    <a:pt x="111" y="22"/>
                  </a:cubicBezTo>
                  <a:close/>
                  <a:moveTo>
                    <a:pt x="8" y="95"/>
                  </a:moveTo>
                  <a:cubicBezTo>
                    <a:pt x="9" y="93"/>
                    <a:pt x="19" y="84"/>
                    <a:pt x="20" y="83"/>
                  </a:cubicBezTo>
                  <a:cubicBezTo>
                    <a:pt x="20" y="83"/>
                    <a:pt x="19" y="82"/>
                    <a:pt x="19" y="82"/>
                  </a:cubicBezTo>
                  <a:cubicBezTo>
                    <a:pt x="18" y="81"/>
                    <a:pt x="16" y="78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3"/>
                    <a:pt x="18" y="70"/>
                    <a:pt x="19" y="68"/>
                  </a:cubicBezTo>
                  <a:cubicBezTo>
                    <a:pt x="21" y="66"/>
                    <a:pt x="24" y="65"/>
                    <a:pt x="26" y="65"/>
                  </a:cubicBezTo>
                  <a:cubicBezTo>
                    <a:pt x="29" y="65"/>
                    <a:pt x="32" y="66"/>
                    <a:pt x="34" y="6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54" y="108"/>
                    <a:pt x="52" y="109"/>
                  </a:cubicBezTo>
                  <a:cubicBezTo>
                    <a:pt x="54" y="110"/>
                    <a:pt x="63" y="119"/>
                    <a:pt x="64" y="121"/>
                  </a:cubicBezTo>
                  <a:cubicBezTo>
                    <a:pt x="65" y="119"/>
                    <a:pt x="85" y="99"/>
                    <a:pt x="87" y="98"/>
                  </a:cubicBezTo>
                  <a:cubicBezTo>
                    <a:pt x="85" y="97"/>
                    <a:pt x="45" y="57"/>
                    <a:pt x="45" y="57"/>
                  </a:cubicBezTo>
                  <a:cubicBezTo>
                    <a:pt x="40" y="52"/>
                    <a:pt x="34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19" y="49"/>
                    <a:pt x="13" y="52"/>
                    <a:pt x="8" y="57"/>
                  </a:cubicBezTo>
                  <a:cubicBezTo>
                    <a:pt x="3" y="62"/>
                    <a:pt x="0" y="69"/>
                    <a:pt x="0" y="75"/>
                  </a:cubicBezTo>
                  <a:cubicBezTo>
                    <a:pt x="0" y="82"/>
                    <a:pt x="3" y="89"/>
                    <a:pt x="8" y="94"/>
                  </a:cubicBezTo>
                  <a:cubicBezTo>
                    <a:pt x="8" y="94"/>
                    <a:pt x="8" y="94"/>
                    <a:pt x="8" y="95"/>
                  </a:cubicBezTo>
                  <a:close/>
                  <a:moveTo>
                    <a:pt x="157" y="68"/>
                  </a:moveTo>
                  <a:cubicBezTo>
                    <a:pt x="159" y="66"/>
                    <a:pt x="162" y="65"/>
                    <a:pt x="164" y="65"/>
                  </a:cubicBezTo>
                  <a:cubicBezTo>
                    <a:pt x="167" y="65"/>
                    <a:pt x="170" y="66"/>
                    <a:pt x="171" y="68"/>
                  </a:cubicBezTo>
                  <a:cubicBezTo>
                    <a:pt x="173" y="70"/>
                    <a:pt x="174" y="73"/>
                    <a:pt x="174" y="75"/>
                  </a:cubicBezTo>
                  <a:cubicBezTo>
                    <a:pt x="174" y="78"/>
                    <a:pt x="173" y="80"/>
                    <a:pt x="171" y="82"/>
                  </a:cubicBezTo>
                  <a:cubicBezTo>
                    <a:pt x="171" y="82"/>
                    <a:pt x="146" y="107"/>
                    <a:pt x="145" y="109"/>
                  </a:cubicBezTo>
                  <a:cubicBezTo>
                    <a:pt x="146" y="110"/>
                    <a:pt x="156" y="119"/>
                    <a:pt x="157" y="121"/>
                  </a:cubicBezTo>
                  <a:cubicBezTo>
                    <a:pt x="158" y="119"/>
                    <a:pt x="183" y="94"/>
                    <a:pt x="183" y="94"/>
                  </a:cubicBezTo>
                  <a:cubicBezTo>
                    <a:pt x="188" y="89"/>
                    <a:pt x="191" y="82"/>
                    <a:pt x="191" y="75"/>
                  </a:cubicBezTo>
                  <a:cubicBezTo>
                    <a:pt x="191" y="69"/>
                    <a:pt x="188" y="62"/>
                    <a:pt x="183" y="57"/>
                  </a:cubicBezTo>
                  <a:cubicBezTo>
                    <a:pt x="178" y="52"/>
                    <a:pt x="172" y="49"/>
                    <a:pt x="164" y="49"/>
                  </a:cubicBezTo>
                  <a:cubicBezTo>
                    <a:pt x="157" y="49"/>
                    <a:pt x="151" y="52"/>
                    <a:pt x="146" y="57"/>
                  </a:cubicBezTo>
                  <a:cubicBezTo>
                    <a:pt x="146" y="57"/>
                    <a:pt x="145" y="57"/>
                    <a:pt x="145" y="57"/>
                  </a:cubicBezTo>
                  <a:cubicBezTo>
                    <a:pt x="146" y="58"/>
                    <a:pt x="156" y="68"/>
                    <a:pt x="157" y="69"/>
                  </a:cubicBezTo>
                  <a:cubicBezTo>
                    <a:pt x="157" y="69"/>
                    <a:pt x="157" y="68"/>
                    <a:pt x="157" y="68"/>
                  </a:cubicBezTo>
                  <a:close/>
                  <a:moveTo>
                    <a:pt x="136" y="148"/>
                  </a:moveTo>
                  <a:cubicBezTo>
                    <a:pt x="135" y="149"/>
                    <a:pt x="126" y="158"/>
                    <a:pt x="125" y="159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7" y="162"/>
                    <a:pt x="128" y="164"/>
                    <a:pt x="128" y="167"/>
                  </a:cubicBezTo>
                  <a:cubicBezTo>
                    <a:pt x="128" y="170"/>
                    <a:pt x="127" y="172"/>
                    <a:pt x="125" y="174"/>
                  </a:cubicBezTo>
                  <a:cubicBezTo>
                    <a:pt x="121" y="178"/>
                    <a:pt x="115" y="178"/>
                    <a:pt x="111" y="174"/>
                  </a:cubicBezTo>
                  <a:cubicBezTo>
                    <a:pt x="111" y="174"/>
                    <a:pt x="86" y="149"/>
                    <a:pt x="85" y="148"/>
                  </a:cubicBezTo>
                  <a:cubicBezTo>
                    <a:pt x="83" y="149"/>
                    <a:pt x="74" y="158"/>
                    <a:pt x="73" y="159"/>
                  </a:cubicBezTo>
                  <a:cubicBezTo>
                    <a:pt x="74" y="161"/>
                    <a:pt x="99" y="186"/>
                    <a:pt x="99" y="186"/>
                  </a:cubicBezTo>
                  <a:cubicBezTo>
                    <a:pt x="104" y="191"/>
                    <a:pt x="111" y="194"/>
                    <a:pt x="118" y="194"/>
                  </a:cubicBezTo>
                  <a:cubicBezTo>
                    <a:pt x="118" y="194"/>
                    <a:pt x="118" y="194"/>
                    <a:pt x="118" y="194"/>
                  </a:cubicBezTo>
                  <a:cubicBezTo>
                    <a:pt x="125" y="194"/>
                    <a:pt x="132" y="191"/>
                    <a:pt x="137" y="186"/>
                  </a:cubicBezTo>
                  <a:cubicBezTo>
                    <a:pt x="142" y="181"/>
                    <a:pt x="145" y="174"/>
                    <a:pt x="145" y="167"/>
                  </a:cubicBezTo>
                  <a:cubicBezTo>
                    <a:pt x="145" y="160"/>
                    <a:pt x="142" y="153"/>
                    <a:pt x="137" y="148"/>
                  </a:cubicBezTo>
                  <a:cubicBezTo>
                    <a:pt x="137" y="148"/>
                    <a:pt x="137" y="148"/>
                    <a:pt x="136" y="148"/>
                  </a:cubicBezTo>
                  <a:close/>
                  <a:moveTo>
                    <a:pt x="183" y="102"/>
                  </a:moveTo>
                  <a:cubicBezTo>
                    <a:pt x="183" y="102"/>
                    <a:pt x="183" y="102"/>
                    <a:pt x="183" y="101"/>
                  </a:cubicBezTo>
                  <a:cubicBezTo>
                    <a:pt x="181" y="103"/>
                    <a:pt x="172" y="112"/>
                    <a:pt x="171" y="113"/>
                  </a:cubicBezTo>
                  <a:cubicBezTo>
                    <a:pt x="171" y="113"/>
                    <a:pt x="171" y="114"/>
                    <a:pt x="171" y="114"/>
                  </a:cubicBezTo>
                  <a:cubicBezTo>
                    <a:pt x="173" y="116"/>
                    <a:pt x="174" y="118"/>
                    <a:pt x="174" y="121"/>
                  </a:cubicBezTo>
                  <a:cubicBezTo>
                    <a:pt x="174" y="123"/>
                    <a:pt x="173" y="126"/>
                    <a:pt x="171" y="128"/>
                  </a:cubicBezTo>
                  <a:cubicBezTo>
                    <a:pt x="168" y="132"/>
                    <a:pt x="161" y="132"/>
                    <a:pt x="157" y="128"/>
                  </a:cubicBezTo>
                  <a:cubicBezTo>
                    <a:pt x="128" y="98"/>
                    <a:pt x="128" y="98"/>
                    <a:pt x="128" y="98"/>
                  </a:cubicBezTo>
                  <a:cubicBezTo>
                    <a:pt x="128" y="98"/>
                    <a:pt x="137" y="88"/>
                    <a:pt x="138" y="87"/>
                  </a:cubicBezTo>
                  <a:cubicBezTo>
                    <a:pt x="137" y="86"/>
                    <a:pt x="128" y="77"/>
                    <a:pt x="127" y="75"/>
                  </a:cubicBezTo>
                  <a:cubicBezTo>
                    <a:pt x="125" y="77"/>
                    <a:pt x="106" y="97"/>
                    <a:pt x="104" y="98"/>
                  </a:cubicBezTo>
                  <a:cubicBezTo>
                    <a:pt x="106" y="99"/>
                    <a:pt x="146" y="139"/>
                    <a:pt x="146" y="139"/>
                  </a:cubicBezTo>
                  <a:cubicBezTo>
                    <a:pt x="156" y="150"/>
                    <a:pt x="173" y="150"/>
                    <a:pt x="183" y="139"/>
                  </a:cubicBezTo>
                  <a:cubicBezTo>
                    <a:pt x="188" y="134"/>
                    <a:pt x="191" y="127"/>
                    <a:pt x="191" y="121"/>
                  </a:cubicBezTo>
                  <a:cubicBezTo>
                    <a:pt x="191" y="114"/>
                    <a:pt x="188" y="107"/>
                    <a:pt x="183" y="102"/>
                  </a:cubicBezTo>
                  <a:close/>
                  <a:moveTo>
                    <a:pt x="110" y="167"/>
                  </a:moveTo>
                  <a:cubicBezTo>
                    <a:pt x="112" y="166"/>
                    <a:pt x="137" y="140"/>
                    <a:pt x="138" y="139"/>
                  </a:cubicBezTo>
                  <a:cubicBezTo>
                    <a:pt x="137" y="138"/>
                    <a:pt x="128" y="128"/>
                    <a:pt x="127" y="127"/>
                  </a:cubicBezTo>
                  <a:cubicBezTo>
                    <a:pt x="125" y="129"/>
                    <a:pt x="100" y="154"/>
                    <a:pt x="99" y="155"/>
                  </a:cubicBezTo>
                  <a:cubicBezTo>
                    <a:pt x="100" y="156"/>
                    <a:pt x="109" y="166"/>
                    <a:pt x="110" y="167"/>
                  </a:cubicBezTo>
                  <a:close/>
                  <a:moveTo>
                    <a:pt x="80" y="174"/>
                  </a:moveTo>
                  <a:cubicBezTo>
                    <a:pt x="80" y="174"/>
                    <a:pt x="80" y="174"/>
                    <a:pt x="80" y="174"/>
                  </a:cubicBezTo>
                  <a:cubicBezTo>
                    <a:pt x="76" y="178"/>
                    <a:pt x="70" y="178"/>
                    <a:pt x="66" y="174"/>
                  </a:cubicBezTo>
                  <a:cubicBezTo>
                    <a:pt x="64" y="172"/>
                    <a:pt x="63" y="170"/>
                    <a:pt x="63" y="167"/>
                  </a:cubicBezTo>
                  <a:cubicBezTo>
                    <a:pt x="63" y="164"/>
                    <a:pt x="64" y="162"/>
                    <a:pt x="66" y="160"/>
                  </a:cubicBezTo>
                  <a:cubicBezTo>
                    <a:pt x="95" y="130"/>
                    <a:pt x="95" y="130"/>
                    <a:pt x="95" y="130"/>
                  </a:cubicBezTo>
                  <a:cubicBezTo>
                    <a:pt x="95" y="130"/>
                    <a:pt x="105" y="140"/>
                    <a:pt x="106" y="141"/>
                  </a:cubicBezTo>
                  <a:cubicBezTo>
                    <a:pt x="108" y="140"/>
                    <a:pt x="117" y="131"/>
                    <a:pt x="118" y="129"/>
                  </a:cubicBezTo>
                  <a:cubicBezTo>
                    <a:pt x="117" y="128"/>
                    <a:pt x="97" y="108"/>
                    <a:pt x="95" y="107"/>
                  </a:cubicBezTo>
                  <a:cubicBezTo>
                    <a:pt x="94" y="108"/>
                    <a:pt x="54" y="148"/>
                    <a:pt x="54" y="148"/>
                  </a:cubicBezTo>
                  <a:cubicBezTo>
                    <a:pt x="49" y="153"/>
                    <a:pt x="46" y="160"/>
                    <a:pt x="46" y="167"/>
                  </a:cubicBezTo>
                  <a:cubicBezTo>
                    <a:pt x="46" y="174"/>
                    <a:pt x="49" y="181"/>
                    <a:pt x="54" y="186"/>
                  </a:cubicBezTo>
                  <a:cubicBezTo>
                    <a:pt x="59" y="191"/>
                    <a:pt x="66" y="194"/>
                    <a:pt x="73" y="194"/>
                  </a:cubicBezTo>
                  <a:cubicBezTo>
                    <a:pt x="80" y="194"/>
                    <a:pt x="87" y="191"/>
                    <a:pt x="92" y="186"/>
                  </a:cubicBezTo>
                  <a:cubicBezTo>
                    <a:pt x="92" y="186"/>
                    <a:pt x="92" y="185"/>
                    <a:pt x="92" y="185"/>
                  </a:cubicBezTo>
                  <a:cubicBezTo>
                    <a:pt x="80" y="174"/>
                    <a:pt x="80" y="174"/>
                    <a:pt x="80" y="174"/>
                  </a:cubicBezTo>
                  <a:cubicBezTo>
                    <a:pt x="80" y="174"/>
                    <a:pt x="80" y="174"/>
                    <a:pt x="80" y="174"/>
                  </a:cubicBezTo>
                  <a:close/>
                  <a:moveTo>
                    <a:pt x="27" y="113"/>
                  </a:moveTo>
                  <a:cubicBezTo>
                    <a:pt x="28" y="114"/>
                    <a:pt x="53" y="140"/>
                    <a:pt x="55" y="141"/>
                  </a:cubicBezTo>
                  <a:cubicBezTo>
                    <a:pt x="66" y="129"/>
                    <a:pt x="66" y="129"/>
                    <a:pt x="66" y="129"/>
                  </a:cubicBezTo>
                  <a:cubicBezTo>
                    <a:pt x="65" y="128"/>
                    <a:pt x="40" y="103"/>
                    <a:pt x="38" y="101"/>
                  </a:cubicBezTo>
                  <a:cubicBezTo>
                    <a:pt x="37" y="103"/>
                    <a:pt x="28" y="112"/>
                    <a:pt x="27" y="113"/>
                  </a:cubicBezTo>
                  <a:close/>
                  <a:moveTo>
                    <a:pt x="34" y="128"/>
                  </a:moveTo>
                  <a:cubicBezTo>
                    <a:pt x="30" y="132"/>
                    <a:pt x="23" y="132"/>
                    <a:pt x="19" y="128"/>
                  </a:cubicBezTo>
                  <a:cubicBezTo>
                    <a:pt x="18" y="126"/>
                    <a:pt x="16" y="123"/>
                    <a:pt x="16" y="121"/>
                  </a:cubicBezTo>
                  <a:cubicBezTo>
                    <a:pt x="16" y="118"/>
                    <a:pt x="18" y="115"/>
                    <a:pt x="19" y="114"/>
                  </a:cubicBezTo>
                  <a:cubicBezTo>
                    <a:pt x="19" y="114"/>
                    <a:pt x="44" y="89"/>
                    <a:pt x="46" y="87"/>
                  </a:cubicBezTo>
                  <a:cubicBezTo>
                    <a:pt x="45" y="86"/>
                    <a:pt x="35" y="77"/>
                    <a:pt x="34" y="75"/>
                  </a:cubicBezTo>
                  <a:cubicBezTo>
                    <a:pt x="33" y="77"/>
                    <a:pt x="8" y="102"/>
                    <a:pt x="8" y="102"/>
                  </a:cubicBezTo>
                  <a:cubicBezTo>
                    <a:pt x="3" y="107"/>
                    <a:pt x="0" y="114"/>
                    <a:pt x="0" y="121"/>
                  </a:cubicBezTo>
                  <a:cubicBezTo>
                    <a:pt x="0" y="127"/>
                    <a:pt x="3" y="134"/>
                    <a:pt x="8" y="139"/>
                  </a:cubicBezTo>
                  <a:cubicBezTo>
                    <a:pt x="13" y="144"/>
                    <a:pt x="19" y="147"/>
                    <a:pt x="26" y="147"/>
                  </a:cubicBezTo>
                  <a:cubicBezTo>
                    <a:pt x="34" y="147"/>
                    <a:pt x="40" y="144"/>
                    <a:pt x="45" y="139"/>
                  </a:cubicBezTo>
                  <a:cubicBezTo>
                    <a:pt x="45" y="139"/>
                    <a:pt x="46" y="139"/>
                    <a:pt x="46" y="139"/>
                  </a:cubicBezTo>
                  <a:cubicBezTo>
                    <a:pt x="45" y="138"/>
                    <a:pt x="35" y="128"/>
                    <a:pt x="34" y="127"/>
                  </a:cubicBezTo>
                  <a:cubicBezTo>
                    <a:pt x="34" y="127"/>
                    <a:pt x="34" y="128"/>
                    <a:pt x="34" y="128"/>
                  </a:cubicBezTo>
                  <a:close/>
                  <a:moveTo>
                    <a:pt x="55" y="48"/>
                  </a:moveTo>
                  <a:cubicBezTo>
                    <a:pt x="56" y="47"/>
                    <a:pt x="65" y="38"/>
                    <a:pt x="66" y="37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4" y="34"/>
                    <a:pt x="63" y="32"/>
                    <a:pt x="63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3" y="26"/>
                    <a:pt x="64" y="24"/>
                    <a:pt x="66" y="22"/>
                  </a:cubicBezTo>
                  <a:cubicBezTo>
                    <a:pt x="68" y="20"/>
                    <a:pt x="70" y="19"/>
                    <a:pt x="73" y="19"/>
                  </a:cubicBezTo>
                  <a:cubicBezTo>
                    <a:pt x="75" y="19"/>
                    <a:pt x="78" y="20"/>
                    <a:pt x="80" y="22"/>
                  </a:cubicBezTo>
                  <a:cubicBezTo>
                    <a:pt x="80" y="22"/>
                    <a:pt x="105" y="47"/>
                    <a:pt x="106" y="48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7" y="35"/>
                    <a:pt x="92" y="10"/>
                    <a:pt x="92" y="10"/>
                  </a:cubicBezTo>
                  <a:cubicBezTo>
                    <a:pt x="81" y="0"/>
                    <a:pt x="64" y="0"/>
                    <a:pt x="54" y="10"/>
                  </a:cubicBezTo>
                  <a:cubicBezTo>
                    <a:pt x="49" y="15"/>
                    <a:pt x="46" y="22"/>
                    <a:pt x="46" y="29"/>
                  </a:cubicBezTo>
                  <a:cubicBezTo>
                    <a:pt x="46" y="36"/>
                    <a:pt x="49" y="43"/>
                    <a:pt x="54" y="48"/>
                  </a:cubicBezTo>
                  <a:cubicBezTo>
                    <a:pt x="54" y="48"/>
                    <a:pt x="54" y="48"/>
                    <a:pt x="55" y="48"/>
                  </a:cubicBezTo>
                  <a:close/>
                  <a:moveTo>
                    <a:pt x="80" y="29"/>
                  </a:moveTo>
                  <a:cubicBezTo>
                    <a:pt x="79" y="30"/>
                    <a:pt x="54" y="56"/>
                    <a:pt x="52" y="57"/>
                  </a:cubicBezTo>
                  <a:cubicBezTo>
                    <a:pt x="54" y="58"/>
                    <a:pt x="63" y="68"/>
                    <a:pt x="64" y="69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1" y="40"/>
                    <a:pt x="82" y="30"/>
                    <a:pt x="80" y="29"/>
                  </a:cubicBezTo>
                  <a:close/>
                </a:path>
              </a:pathLst>
            </a:custGeom>
            <a:solidFill>
              <a:srgbClr val="0067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77" name="Freeform 21"/>
            <p:cNvSpPr>
              <a:spLocks noEditPoints="1"/>
            </p:cNvSpPr>
            <p:nvPr/>
          </p:nvSpPr>
          <p:spPr bwMode="auto">
            <a:xfrm>
              <a:off x="801" y="261"/>
              <a:ext cx="1129" cy="435"/>
            </a:xfrm>
            <a:custGeom>
              <a:avLst/>
              <a:gdLst>
                <a:gd name="T0" fmla="*/ 145 w 478"/>
                <a:gd name="T1" fmla="*/ 6 h 184"/>
                <a:gd name="T2" fmla="*/ 148 w 478"/>
                <a:gd name="T3" fmla="*/ 162 h 184"/>
                <a:gd name="T4" fmla="*/ 134 w 478"/>
                <a:gd name="T5" fmla="*/ 182 h 184"/>
                <a:gd name="T6" fmla="*/ 183 w 478"/>
                <a:gd name="T7" fmla="*/ 184 h 184"/>
                <a:gd name="T8" fmla="*/ 173 w 478"/>
                <a:gd name="T9" fmla="*/ 180 h 184"/>
                <a:gd name="T10" fmla="*/ 169 w 478"/>
                <a:gd name="T11" fmla="*/ 162 h 184"/>
                <a:gd name="T12" fmla="*/ 170 w 478"/>
                <a:gd name="T13" fmla="*/ 8 h 184"/>
                <a:gd name="T14" fmla="*/ 183 w 478"/>
                <a:gd name="T15" fmla="*/ 2 h 184"/>
                <a:gd name="T16" fmla="*/ 134 w 478"/>
                <a:gd name="T17" fmla="*/ 0 h 184"/>
                <a:gd name="T18" fmla="*/ 93 w 478"/>
                <a:gd name="T19" fmla="*/ 7 h 184"/>
                <a:gd name="T20" fmla="*/ 0 w 478"/>
                <a:gd name="T21" fmla="*/ 0 h 184"/>
                <a:gd name="T22" fmla="*/ 10 w 478"/>
                <a:gd name="T23" fmla="*/ 6 h 184"/>
                <a:gd name="T24" fmla="*/ 13 w 478"/>
                <a:gd name="T25" fmla="*/ 170 h 184"/>
                <a:gd name="T26" fmla="*/ 0 w 478"/>
                <a:gd name="T27" fmla="*/ 184 h 184"/>
                <a:gd name="T28" fmla="*/ 48 w 478"/>
                <a:gd name="T29" fmla="*/ 182 h 184"/>
                <a:gd name="T30" fmla="*/ 34 w 478"/>
                <a:gd name="T31" fmla="*/ 163 h 184"/>
                <a:gd name="T32" fmla="*/ 47 w 478"/>
                <a:gd name="T33" fmla="*/ 7 h 184"/>
                <a:gd name="T34" fmla="*/ 92 w 478"/>
                <a:gd name="T35" fmla="*/ 28 h 184"/>
                <a:gd name="T36" fmla="*/ 86 w 478"/>
                <a:gd name="T37" fmla="*/ 80 h 184"/>
                <a:gd name="T38" fmla="*/ 58 w 478"/>
                <a:gd name="T39" fmla="*/ 93 h 184"/>
                <a:gd name="T40" fmla="*/ 117 w 478"/>
                <a:gd name="T41" fmla="*/ 47 h 184"/>
                <a:gd name="T42" fmla="*/ 93 w 478"/>
                <a:gd name="T43" fmla="*/ 7 h 184"/>
                <a:gd name="T44" fmla="*/ 471 w 478"/>
                <a:gd name="T45" fmla="*/ 172 h 184"/>
                <a:gd name="T46" fmla="*/ 444 w 478"/>
                <a:gd name="T47" fmla="*/ 178 h 184"/>
                <a:gd name="T48" fmla="*/ 396 w 478"/>
                <a:gd name="T49" fmla="*/ 176 h 184"/>
                <a:gd name="T50" fmla="*/ 386 w 478"/>
                <a:gd name="T51" fmla="*/ 151 h 184"/>
                <a:gd name="T52" fmla="*/ 444 w 478"/>
                <a:gd name="T53" fmla="*/ 94 h 184"/>
                <a:gd name="T54" fmla="*/ 455 w 478"/>
                <a:gd name="T55" fmla="*/ 100 h 184"/>
                <a:gd name="T56" fmla="*/ 457 w 478"/>
                <a:gd name="T57" fmla="*/ 83 h 184"/>
                <a:gd name="T58" fmla="*/ 453 w 478"/>
                <a:gd name="T59" fmla="*/ 87 h 184"/>
                <a:gd name="T60" fmla="*/ 386 w 478"/>
                <a:gd name="T61" fmla="*/ 89 h 184"/>
                <a:gd name="T62" fmla="*/ 447 w 478"/>
                <a:gd name="T63" fmla="*/ 7 h 184"/>
                <a:gd name="T64" fmla="*/ 466 w 478"/>
                <a:gd name="T65" fmla="*/ 26 h 184"/>
                <a:gd name="T66" fmla="*/ 468 w 478"/>
                <a:gd name="T67" fmla="*/ 0 h 184"/>
                <a:gd name="T68" fmla="*/ 352 w 478"/>
                <a:gd name="T69" fmla="*/ 2 h 184"/>
                <a:gd name="T70" fmla="*/ 365 w 478"/>
                <a:gd name="T71" fmla="*/ 21 h 184"/>
                <a:gd name="T72" fmla="*/ 363 w 478"/>
                <a:gd name="T73" fmla="*/ 178 h 184"/>
                <a:gd name="T74" fmla="*/ 322 w 478"/>
                <a:gd name="T75" fmla="*/ 142 h 184"/>
                <a:gd name="T76" fmla="*/ 286 w 478"/>
                <a:gd name="T77" fmla="*/ 89 h 184"/>
                <a:gd name="T78" fmla="*/ 319 w 478"/>
                <a:gd name="T79" fmla="*/ 41 h 184"/>
                <a:gd name="T80" fmla="*/ 300 w 478"/>
                <a:gd name="T81" fmla="*/ 7 h 184"/>
                <a:gd name="T82" fmla="*/ 253 w 478"/>
                <a:gd name="T83" fmla="*/ 0 h 184"/>
                <a:gd name="T84" fmla="*/ 201 w 478"/>
                <a:gd name="T85" fmla="*/ 2 h 184"/>
                <a:gd name="T86" fmla="*/ 214 w 478"/>
                <a:gd name="T87" fmla="*/ 19 h 184"/>
                <a:gd name="T88" fmla="*/ 212 w 478"/>
                <a:gd name="T89" fmla="*/ 178 h 184"/>
                <a:gd name="T90" fmla="*/ 201 w 478"/>
                <a:gd name="T91" fmla="*/ 184 h 184"/>
                <a:gd name="T92" fmla="*/ 248 w 478"/>
                <a:gd name="T93" fmla="*/ 182 h 184"/>
                <a:gd name="T94" fmla="*/ 236 w 478"/>
                <a:gd name="T95" fmla="*/ 166 h 184"/>
                <a:gd name="T96" fmla="*/ 250 w 478"/>
                <a:gd name="T97" fmla="*/ 96 h 184"/>
                <a:gd name="T98" fmla="*/ 285 w 478"/>
                <a:gd name="T99" fmla="*/ 124 h 184"/>
                <a:gd name="T100" fmla="*/ 325 w 478"/>
                <a:gd name="T101" fmla="*/ 176 h 184"/>
                <a:gd name="T102" fmla="*/ 352 w 478"/>
                <a:gd name="T103" fmla="*/ 184 h 184"/>
                <a:gd name="T104" fmla="*/ 478 w 478"/>
                <a:gd name="T105" fmla="*/ 184 h 184"/>
                <a:gd name="T106" fmla="*/ 476 w 478"/>
                <a:gd name="T107" fmla="*/ 158 h 184"/>
                <a:gd name="T108" fmla="*/ 236 w 478"/>
                <a:gd name="T109" fmla="*/ 91 h 184"/>
                <a:gd name="T110" fmla="*/ 251 w 478"/>
                <a:gd name="T111" fmla="*/ 5 h 184"/>
                <a:gd name="T112" fmla="*/ 299 w 478"/>
                <a:gd name="T113" fmla="*/ 52 h 184"/>
                <a:gd name="T114" fmla="*/ 255 w 478"/>
                <a:gd name="T115" fmla="*/ 9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8" h="184">
                  <a:moveTo>
                    <a:pt x="134" y="2"/>
                  </a:moveTo>
                  <a:cubicBezTo>
                    <a:pt x="140" y="2"/>
                    <a:pt x="143" y="3"/>
                    <a:pt x="145" y="6"/>
                  </a:cubicBezTo>
                  <a:cubicBezTo>
                    <a:pt x="147" y="9"/>
                    <a:pt x="148" y="14"/>
                    <a:pt x="148" y="23"/>
                  </a:cubicBezTo>
                  <a:cubicBezTo>
                    <a:pt x="148" y="162"/>
                    <a:pt x="148" y="162"/>
                    <a:pt x="148" y="162"/>
                  </a:cubicBezTo>
                  <a:cubicBezTo>
                    <a:pt x="148" y="170"/>
                    <a:pt x="147" y="176"/>
                    <a:pt x="145" y="178"/>
                  </a:cubicBezTo>
                  <a:cubicBezTo>
                    <a:pt x="144" y="180"/>
                    <a:pt x="140" y="182"/>
                    <a:pt x="134" y="182"/>
                  </a:cubicBezTo>
                  <a:cubicBezTo>
                    <a:pt x="134" y="184"/>
                    <a:pt x="134" y="184"/>
                    <a:pt x="134" y="184"/>
                  </a:cubicBezTo>
                  <a:cubicBezTo>
                    <a:pt x="183" y="184"/>
                    <a:pt x="183" y="184"/>
                    <a:pt x="183" y="184"/>
                  </a:cubicBezTo>
                  <a:cubicBezTo>
                    <a:pt x="183" y="182"/>
                    <a:pt x="183" y="182"/>
                    <a:pt x="183" y="182"/>
                  </a:cubicBezTo>
                  <a:cubicBezTo>
                    <a:pt x="178" y="182"/>
                    <a:pt x="175" y="181"/>
                    <a:pt x="173" y="180"/>
                  </a:cubicBezTo>
                  <a:cubicBezTo>
                    <a:pt x="172" y="179"/>
                    <a:pt x="170" y="177"/>
                    <a:pt x="170" y="176"/>
                  </a:cubicBezTo>
                  <a:cubicBezTo>
                    <a:pt x="169" y="174"/>
                    <a:pt x="169" y="169"/>
                    <a:pt x="169" y="162"/>
                  </a:cubicBezTo>
                  <a:cubicBezTo>
                    <a:pt x="169" y="21"/>
                    <a:pt x="169" y="21"/>
                    <a:pt x="169" y="21"/>
                  </a:cubicBezTo>
                  <a:cubicBezTo>
                    <a:pt x="169" y="14"/>
                    <a:pt x="169" y="10"/>
                    <a:pt x="170" y="8"/>
                  </a:cubicBezTo>
                  <a:cubicBezTo>
                    <a:pt x="170" y="6"/>
                    <a:pt x="172" y="4"/>
                    <a:pt x="175" y="3"/>
                  </a:cubicBezTo>
                  <a:cubicBezTo>
                    <a:pt x="178" y="2"/>
                    <a:pt x="180" y="2"/>
                    <a:pt x="183" y="2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34" y="0"/>
                    <a:pt x="134" y="0"/>
                    <a:pt x="134" y="0"/>
                  </a:cubicBezTo>
                  <a:lnTo>
                    <a:pt x="134" y="2"/>
                  </a:lnTo>
                  <a:close/>
                  <a:moveTo>
                    <a:pt x="93" y="7"/>
                  </a:moveTo>
                  <a:cubicBezTo>
                    <a:pt x="85" y="2"/>
                    <a:pt x="71" y="0"/>
                    <a:pt x="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2"/>
                    <a:pt x="9" y="3"/>
                    <a:pt x="10" y="6"/>
                  </a:cubicBezTo>
                  <a:cubicBezTo>
                    <a:pt x="12" y="8"/>
                    <a:pt x="13" y="12"/>
                    <a:pt x="13" y="18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78"/>
                    <a:pt x="9" y="182"/>
                    <a:pt x="0" y="182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48" y="184"/>
                    <a:pt x="48" y="184"/>
                    <a:pt x="48" y="184"/>
                  </a:cubicBezTo>
                  <a:cubicBezTo>
                    <a:pt x="48" y="182"/>
                    <a:pt x="48" y="182"/>
                    <a:pt x="48" y="182"/>
                  </a:cubicBezTo>
                  <a:cubicBezTo>
                    <a:pt x="43" y="182"/>
                    <a:pt x="39" y="181"/>
                    <a:pt x="37" y="179"/>
                  </a:cubicBezTo>
                  <a:cubicBezTo>
                    <a:pt x="35" y="177"/>
                    <a:pt x="34" y="172"/>
                    <a:pt x="34" y="163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60" y="7"/>
                    <a:pt x="70" y="9"/>
                    <a:pt x="77" y="12"/>
                  </a:cubicBezTo>
                  <a:cubicBezTo>
                    <a:pt x="83" y="16"/>
                    <a:pt x="88" y="21"/>
                    <a:pt x="92" y="28"/>
                  </a:cubicBezTo>
                  <a:cubicBezTo>
                    <a:pt x="95" y="35"/>
                    <a:pt x="97" y="43"/>
                    <a:pt x="97" y="52"/>
                  </a:cubicBezTo>
                  <a:cubicBezTo>
                    <a:pt x="97" y="64"/>
                    <a:pt x="93" y="73"/>
                    <a:pt x="86" y="80"/>
                  </a:cubicBezTo>
                  <a:cubicBezTo>
                    <a:pt x="79" y="87"/>
                    <a:pt x="69" y="91"/>
                    <a:pt x="58" y="91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76" y="93"/>
                    <a:pt x="91" y="89"/>
                    <a:pt x="101" y="82"/>
                  </a:cubicBezTo>
                  <a:cubicBezTo>
                    <a:pt x="112" y="74"/>
                    <a:pt x="117" y="62"/>
                    <a:pt x="117" y="47"/>
                  </a:cubicBezTo>
                  <a:cubicBezTo>
                    <a:pt x="117" y="36"/>
                    <a:pt x="115" y="28"/>
                    <a:pt x="111" y="22"/>
                  </a:cubicBezTo>
                  <a:cubicBezTo>
                    <a:pt x="108" y="16"/>
                    <a:pt x="101" y="11"/>
                    <a:pt x="93" y="7"/>
                  </a:cubicBezTo>
                  <a:close/>
                  <a:moveTo>
                    <a:pt x="476" y="158"/>
                  </a:moveTo>
                  <a:cubicBezTo>
                    <a:pt x="475" y="166"/>
                    <a:pt x="473" y="170"/>
                    <a:pt x="471" y="172"/>
                  </a:cubicBezTo>
                  <a:cubicBezTo>
                    <a:pt x="469" y="175"/>
                    <a:pt x="467" y="176"/>
                    <a:pt x="464" y="177"/>
                  </a:cubicBezTo>
                  <a:cubicBezTo>
                    <a:pt x="461" y="177"/>
                    <a:pt x="454" y="178"/>
                    <a:pt x="444" y="178"/>
                  </a:cubicBezTo>
                  <a:cubicBezTo>
                    <a:pt x="412" y="178"/>
                    <a:pt x="412" y="178"/>
                    <a:pt x="412" y="178"/>
                  </a:cubicBezTo>
                  <a:cubicBezTo>
                    <a:pt x="405" y="178"/>
                    <a:pt x="400" y="177"/>
                    <a:pt x="396" y="176"/>
                  </a:cubicBezTo>
                  <a:cubicBezTo>
                    <a:pt x="393" y="175"/>
                    <a:pt x="390" y="173"/>
                    <a:pt x="389" y="169"/>
                  </a:cubicBezTo>
                  <a:cubicBezTo>
                    <a:pt x="387" y="165"/>
                    <a:pt x="386" y="159"/>
                    <a:pt x="386" y="151"/>
                  </a:cubicBezTo>
                  <a:cubicBezTo>
                    <a:pt x="386" y="94"/>
                    <a:pt x="386" y="94"/>
                    <a:pt x="386" y="94"/>
                  </a:cubicBezTo>
                  <a:cubicBezTo>
                    <a:pt x="444" y="94"/>
                    <a:pt x="444" y="94"/>
                    <a:pt x="444" y="94"/>
                  </a:cubicBezTo>
                  <a:cubicBezTo>
                    <a:pt x="448" y="94"/>
                    <a:pt x="451" y="94"/>
                    <a:pt x="453" y="95"/>
                  </a:cubicBezTo>
                  <a:cubicBezTo>
                    <a:pt x="454" y="96"/>
                    <a:pt x="455" y="97"/>
                    <a:pt x="455" y="100"/>
                  </a:cubicBezTo>
                  <a:cubicBezTo>
                    <a:pt x="457" y="100"/>
                    <a:pt x="457" y="100"/>
                    <a:pt x="457" y="100"/>
                  </a:cubicBezTo>
                  <a:cubicBezTo>
                    <a:pt x="457" y="83"/>
                    <a:pt x="457" y="83"/>
                    <a:pt x="457" y="83"/>
                  </a:cubicBezTo>
                  <a:cubicBezTo>
                    <a:pt x="455" y="83"/>
                    <a:pt x="455" y="83"/>
                    <a:pt x="455" y="83"/>
                  </a:cubicBezTo>
                  <a:cubicBezTo>
                    <a:pt x="455" y="85"/>
                    <a:pt x="455" y="86"/>
                    <a:pt x="453" y="87"/>
                  </a:cubicBezTo>
                  <a:cubicBezTo>
                    <a:pt x="452" y="88"/>
                    <a:pt x="448" y="89"/>
                    <a:pt x="443" y="89"/>
                  </a:cubicBezTo>
                  <a:cubicBezTo>
                    <a:pt x="386" y="89"/>
                    <a:pt x="386" y="89"/>
                    <a:pt x="386" y="89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447" y="7"/>
                    <a:pt x="447" y="7"/>
                    <a:pt x="447" y="7"/>
                  </a:cubicBezTo>
                  <a:cubicBezTo>
                    <a:pt x="454" y="7"/>
                    <a:pt x="458" y="8"/>
                    <a:pt x="460" y="9"/>
                  </a:cubicBezTo>
                  <a:cubicBezTo>
                    <a:pt x="461" y="11"/>
                    <a:pt x="463" y="17"/>
                    <a:pt x="466" y="26"/>
                  </a:cubicBezTo>
                  <a:cubicBezTo>
                    <a:pt x="468" y="26"/>
                    <a:pt x="468" y="26"/>
                    <a:pt x="468" y="26"/>
                  </a:cubicBezTo>
                  <a:cubicBezTo>
                    <a:pt x="468" y="0"/>
                    <a:pt x="468" y="0"/>
                    <a:pt x="468" y="0"/>
                  </a:cubicBezTo>
                  <a:cubicBezTo>
                    <a:pt x="352" y="0"/>
                    <a:pt x="352" y="0"/>
                    <a:pt x="352" y="0"/>
                  </a:cubicBezTo>
                  <a:cubicBezTo>
                    <a:pt x="352" y="2"/>
                    <a:pt x="352" y="2"/>
                    <a:pt x="352" y="2"/>
                  </a:cubicBezTo>
                  <a:cubicBezTo>
                    <a:pt x="358" y="2"/>
                    <a:pt x="362" y="4"/>
                    <a:pt x="363" y="6"/>
                  </a:cubicBezTo>
                  <a:cubicBezTo>
                    <a:pt x="364" y="9"/>
                    <a:pt x="365" y="14"/>
                    <a:pt x="365" y="21"/>
                  </a:cubicBezTo>
                  <a:cubicBezTo>
                    <a:pt x="365" y="169"/>
                    <a:pt x="365" y="169"/>
                    <a:pt x="365" y="169"/>
                  </a:cubicBezTo>
                  <a:cubicBezTo>
                    <a:pt x="365" y="173"/>
                    <a:pt x="364" y="176"/>
                    <a:pt x="363" y="178"/>
                  </a:cubicBezTo>
                  <a:cubicBezTo>
                    <a:pt x="359" y="177"/>
                    <a:pt x="355" y="175"/>
                    <a:pt x="350" y="173"/>
                  </a:cubicBezTo>
                  <a:cubicBezTo>
                    <a:pt x="344" y="169"/>
                    <a:pt x="334" y="158"/>
                    <a:pt x="322" y="142"/>
                  </a:cubicBezTo>
                  <a:cubicBezTo>
                    <a:pt x="310" y="125"/>
                    <a:pt x="302" y="114"/>
                    <a:pt x="299" y="109"/>
                  </a:cubicBezTo>
                  <a:cubicBezTo>
                    <a:pt x="286" y="89"/>
                    <a:pt x="286" y="89"/>
                    <a:pt x="286" y="89"/>
                  </a:cubicBezTo>
                  <a:cubicBezTo>
                    <a:pt x="297" y="83"/>
                    <a:pt x="305" y="76"/>
                    <a:pt x="310" y="67"/>
                  </a:cubicBezTo>
                  <a:cubicBezTo>
                    <a:pt x="316" y="59"/>
                    <a:pt x="319" y="50"/>
                    <a:pt x="319" y="41"/>
                  </a:cubicBezTo>
                  <a:cubicBezTo>
                    <a:pt x="319" y="33"/>
                    <a:pt x="317" y="26"/>
                    <a:pt x="314" y="20"/>
                  </a:cubicBezTo>
                  <a:cubicBezTo>
                    <a:pt x="311" y="15"/>
                    <a:pt x="306" y="10"/>
                    <a:pt x="300" y="7"/>
                  </a:cubicBezTo>
                  <a:cubicBezTo>
                    <a:pt x="294" y="4"/>
                    <a:pt x="288" y="2"/>
                    <a:pt x="282" y="1"/>
                  </a:cubicBezTo>
                  <a:cubicBezTo>
                    <a:pt x="276" y="1"/>
                    <a:pt x="266" y="0"/>
                    <a:pt x="253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2"/>
                    <a:pt x="201" y="2"/>
                    <a:pt x="201" y="2"/>
                  </a:cubicBezTo>
                  <a:cubicBezTo>
                    <a:pt x="208" y="2"/>
                    <a:pt x="211" y="4"/>
                    <a:pt x="212" y="7"/>
                  </a:cubicBezTo>
                  <a:cubicBezTo>
                    <a:pt x="214" y="10"/>
                    <a:pt x="214" y="14"/>
                    <a:pt x="214" y="19"/>
                  </a:cubicBezTo>
                  <a:cubicBezTo>
                    <a:pt x="214" y="164"/>
                    <a:pt x="214" y="164"/>
                    <a:pt x="214" y="164"/>
                  </a:cubicBezTo>
                  <a:cubicBezTo>
                    <a:pt x="214" y="171"/>
                    <a:pt x="214" y="176"/>
                    <a:pt x="212" y="178"/>
                  </a:cubicBezTo>
                  <a:cubicBezTo>
                    <a:pt x="211" y="180"/>
                    <a:pt x="207" y="181"/>
                    <a:pt x="201" y="182"/>
                  </a:cubicBezTo>
                  <a:cubicBezTo>
                    <a:pt x="201" y="184"/>
                    <a:pt x="201" y="184"/>
                    <a:pt x="201" y="184"/>
                  </a:cubicBezTo>
                  <a:cubicBezTo>
                    <a:pt x="248" y="184"/>
                    <a:pt x="248" y="184"/>
                    <a:pt x="248" y="184"/>
                  </a:cubicBezTo>
                  <a:cubicBezTo>
                    <a:pt x="248" y="182"/>
                    <a:pt x="248" y="182"/>
                    <a:pt x="248" y="182"/>
                  </a:cubicBezTo>
                  <a:cubicBezTo>
                    <a:pt x="243" y="182"/>
                    <a:pt x="239" y="180"/>
                    <a:pt x="238" y="178"/>
                  </a:cubicBezTo>
                  <a:cubicBezTo>
                    <a:pt x="236" y="176"/>
                    <a:pt x="236" y="172"/>
                    <a:pt x="236" y="166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50" y="96"/>
                    <a:pt x="250" y="96"/>
                    <a:pt x="250" y="96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285" y="124"/>
                    <a:pt x="285" y="124"/>
                    <a:pt x="285" y="124"/>
                  </a:cubicBezTo>
                  <a:cubicBezTo>
                    <a:pt x="285" y="124"/>
                    <a:pt x="285" y="124"/>
                    <a:pt x="285" y="124"/>
                  </a:cubicBezTo>
                  <a:cubicBezTo>
                    <a:pt x="304" y="152"/>
                    <a:pt x="318" y="170"/>
                    <a:pt x="325" y="176"/>
                  </a:cubicBezTo>
                  <a:cubicBezTo>
                    <a:pt x="333" y="182"/>
                    <a:pt x="340" y="184"/>
                    <a:pt x="351" y="184"/>
                  </a:cubicBezTo>
                  <a:cubicBezTo>
                    <a:pt x="351" y="184"/>
                    <a:pt x="352" y="184"/>
                    <a:pt x="352" y="184"/>
                  </a:cubicBezTo>
                  <a:cubicBezTo>
                    <a:pt x="352" y="184"/>
                    <a:pt x="352" y="184"/>
                    <a:pt x="352" y="184"/>
                  </a:cubicBezTo>
                  <a:cubicBezTo>
                    <a:pt x="478" y="184"/>
                    <a:pt x="478" y="184"/>
                    <a:pt x="478" y="184"/>
                  </a:cubicBezTo>
                  <a:cubicBezTo>
                    <a:pt x="478" y="158"/>
                    <a:pt x="478" y="158"/>
                    <a:pt x="478" y="158"/>
                  </a:cubicBezTo>
                  <a:lnTo>
                    <a:pt x="476" y="158"/>
                  </a:lnTo>
                  <a:close/>
                  <a:moveTo>
                    <a:pt x="255" y="91"/>
                  </a:moveTo>
                  <a:cubicBezTo>
                    <a:pt x="236" y="91"/>
                    <a:pt x="236" y="91"/>
                    <a:pt x="236" y="91"/>
                  </a:cubicBezTo>
                  <a:cubicBezTo>
                    <a:pt x="236" y="5"/>
                    <a:pt x="236" y="5"/>
                    <a:pt x="236" y="5"/>
                  </a:cubicBezTo>
                  <a:cubicBezTo>
                    <a:pt x="251" y="5"/>
                    <a:pt x="251" y="5"/>
                    <a:pt x="251" y="5"/>
                  </a:cubicBezTo>
                  <a:cubicBezTo>
                    <a:pt x="269" y="5"/>
                    <a:pt x="281" y="10"/>
                    <a:pt x="288" y="20"/>
                  </a:cubicBezTo>
                  <a:cubicBezTo>
                    <a:pt x="296" y="30"/>
                    <a:pt x="299" y="41"/>
                    <a:pt x="299" y="52"/>
                  </a:cubicBezTo>
                  <a:cubicBezTo>
                    <a:pt x="299" y="64"/>
                    <a:pt x="296" y="73"/>
                    <a:pt x="288" y="80"/>
                  </a:cubicBezTo>
                  <a:cubicBezTo>
                    <a:pt x="281" y="87"/>
                    <a:pt x="270" y="91"/>
                    <a:pt x="255" y="91"/>
                  </a:cubicBezTo>
                  <a:close/>
                </a:path>
              </a:pathLst>
            </a:custGeom>
            <a:solidFill>
              <a:srgbClr val="0067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478" name="Line 22"/>
          <p:cNvSpPr>
            <a:spLocks noChangeShapeType="1"/>
          </p:cNvSpPr>
          <p:nvPr userDrawn="1"/>
        </p:nvSpPr>
        <p:spPr bwMode="auto">
          <a:xfrm>
            <a:off x="2873375" y="3657600"/>
            <a:ext cx="0" cy="1752600"/>
          </a:xfrm>
          <a:prstGeom prst="line">
            <a:avLst/>
          </a:prstGeom>
          <a:noFill/>
          <a:ln w="9525">
            <a:solidFill>
              <a:srgbClr val="68B8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533" name="Text Box 77"/>
          <p:cNvSpPr txBox="1">
            <a:spLocks noChangeArrowheads="1"/>
          </p:cNvSpPr>
          <p:nvPr userDrawn="1"/>
        </p:nvSpPr>
        <p:spPr bwMode="auto">
          <a:xfrm>
            <a:off x="315913" y="5940425"/>
            <a:ext cx="4846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678C"/>
                </a:solidFill>
              </a:rPr>
              <a:t>Pacific Institute for Research and Evaluation</a:t>
            </a:r>
            <a:r>
              <a:rPr lang="en-US" altLang="en-US" sz="1400">
                <a:solidFill>
                  <a:srgbClr val="000000"/>
                </a:solidFill>
              </a:rPr>
              <a:t>   </a:t>
            </a:r>
            <a:r>
              <a:rPr lang="en-US" altLang="en-US" sz="1400">
                <a:solidFill>
                  <a:srgbClr val="68B8C8"/>
                </a:solidFill>
              </a:rPr>
              <a:t>www.pire.org</a:t>
            </a:r>
          </a:p>
        </p:txBody>
      </p:sp>
    </p:spTree>
    <p:extLst>
      <p:ext uri="{BB962C8B-B14F-4D97-AF65-F5344CB8AC3E}">
        <p14:creationId xmlns:p14="http://schemas.microsoft.com/office/powerpoint/2010/main" val="88015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F0D63-1326-4CAA-9524-8FA1196005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4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95D9F-BE41-4466-9D11-400C2350907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1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25D9D-6779-4C78-BD49-5E9E724113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0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2719E-D597-428D-B5C9-5EE5DCAC69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7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21886-ED0C-47EC-823D-219C42E7A5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1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ADFD-BFA5-4E5B-AEE5-B4840D3077E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7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EE0C5-8EFF-4C70-8524-E4D7E00CC2B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46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DF590-E941-4FBB-B805-E6EB442FA56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8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F2B3F-6E06-4A65-A7F7-1990125D42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2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04989-47A9-45B4-9C26-47074613DD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8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" name="Group 30"/>
          <p:cNvGrpSpPr>
            <a:grpSpLocks/>
          </p:cNvGrpSpPr>
          <p:nvPr userDrawn="1"/>
        </p:nvGrpSpPr>
        <p:grpSpPr bwMode="auto">
          <a:xfrm>
            <a:off x="0" y="0"/>
            <a:ext cx="9144000" cy="1524000"/>
            <a:chOff x="0" y="0"/>
            <a:chExt cx="5760" cy="960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96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A9D7E7">
                    <a:alpha val="72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3" name="AutoShape 9"/>
            <p:cNvSpPr>
              <a:spLocks noChangeAspect="1" noChangeArrowheads="1" noTextEdit="1"/>
            </p:cNvSpPr>
            <p:nvPr userDrawn="1"/>
          </p:nvSpPr>
          <p:spPr bwMode="auto">
            <a:xfrm>
              <a:off x="2016" y="0"/>
              <a:ext cx="3744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2022" y="0"/>
              <a:ext cx="2233" cy="912"/>
            </a:xfrm>
            <a:custGeom>
              <a:avLst/>
              <a:gdLst>
                <a:gd name="T0" fmla="*/ 933 w 1987"/>
                <a:gd name="T1" fmla="*/ 0 h 1134"/>
                <a:gd name="T2" fmla="*/ 1987 w 1987"/>
                <a:gd name="T3" fmla="*/ 0 h 1134"/>
                <a:gd name="T4" fmla="*/ 0 w 1987"/>
                <a:gd name="T5" fmla="*/ 1134 h 1134"/>
                <a:gd name="T6" fmla="*/ 933 w 1987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7" h="1134">
                  <a:moveTo>
                    <a:pt x="933" y="0"/>
                  </a:moveTo>
                  <a:lnTo>
                    <a:pt x="1987" y="0"/>
                  </a:lnTo>
                  <a:lnTo>
                    <a:pt x="0" y="1134"/>
                  </a:lnTo>
                  <a:lnTo>
                    <a:pt x="933" y="0"/>
                  </a:lnTo>
                  <a:close/>
                </a:path>
              </a:pathLst>
            </a:custGeom>
            <a:solidFill>
              <a:srgbClr val="4F91A9">
                <a:alpha val="28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2022" y="0"/>
              <a:ext cx="3730" cy="960"/>
            </a:xfrm>
            <a:custGeom>
              <a:avLst/>
              <a:gdLst>
                <a:gd name="T0" fmla="*/ 2261 w 3319"/>
                <a:gd name="T1" fmla="*/ 0 h 1134"/>
                <a:gd name="T2" fmla="*/ 3319 w 3319"/>
                <a:gd name="T3" fmla="*/ 0 h 1134"/>
                <a:gd name="T4" fmla="*/ 0 w 3319"/>
                <a:gd name="T5" fmla="*/ 1134 h 1134"/>
                <a:gd name="T6" fmla="*/ 2261 w 3319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9" h="1134">
                  <a:moveTo>
                    <a:pt x="2261" y="0"/>
                  </a:moveTo>
                  <a:lnTo>
                    <a:pt x="3319" y="0"/>
                  </a:lnTo>
                  <a:lnTo>
                    <a:pt x="0" y="1134"/>
                  </a:lnTo>
                  <a:lnTo>
                    <a:pt x="2261" y="0"/>
                  </a:lnTo>
                  <a:close/>
                </a:path>
              </a:pathLst>
            </a:custGeom>
            <a:solidFill>
              <a:srgbClr val="00678C">
                <a:alpha val="42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2064" y="6"/>
              <a:ext cx="3688" cy="906"/>
            </a:xfrm>
            <a:custGeom>
              <a:avLst/>
              <a:gdLst>
                <a:gd name="T0" fmla="*/ 2261 w 3319"/>
                <a:gd name="T1" fmla="*/ 0 h 1134"/>
                <a:gd name="T2" fmla="*/ 3319 w 3319"/>
                <a:gd name="T3" fmla="*/ 0 h 1134"/>
                <a:gd name="T4" fmla="*/ 0 w 3319"/>
                <a:gd name="T5" fmla="*/ 1134 h 1134"/>
                <a:gd name="T6" fmla="*/ 2261 w 3319"/>
                <a:gd name="T7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9" h="1134">
                  <a:moveTo>
                    <a:pt x="2261" y="0"/>
                  </a:moveTo>
                  <a:lnTo>
                    <a:pt x="3319" y="0"/>
                  </a:lnTo>
                  <a:lnTo>
                    <a:pt x="0" y="1134"/>
                  </a:lnTo>
                  <a:lnTo>
                    <a:pt x="22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0" y="816"/>
              <a:ext cx="5760" cy="144"/>
            </a:xfrm>
            <a:prstGeom prst="rect">
              <a:avLst/>
            </a:prstGeom>
            <a:solidFill>
              <a:srgbClr val="0067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038" name="Group 14"/>
            <p:cNvGrpSpPr>
              <a:grpSpLocks noChangeAspect="1"/>
            </p:cNvGrpSpPr>
            <p:nvPr userDrawn="1"/>
          </p:nvGrpSpPr>
          <p:grpSpPr bwMode="auto">
            <a:xfrm>
              <a:off x="0" y="0"/>
              <a:ext cx="4512" cy="816"/>
              <a:chOff x="421" y="1588"/>
              <a:chExt cx="4918" cy="1148"/>
            </a:xfrm>
          </p:grpSpPr>
          <p:sp>
            <p:nvSpPr>
              <p:cNvPr id="1039" name="AutoShape 15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421" y="1588"/>
                <a:ext cx="4918" cy="1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 userDrawn="1"/>
            </p:nvSpPr>
            <p:spPr bwMode="auto">
              <a:xfrm>
                <a:off x="428" y="1595"/>
                <a:ext cx="4909" cy="1134"/>
              </a:xfrm>
              <a:custGeom>
                <a:avLst/>
                <a:gdLst>
                  <a:gd name="T0" fmla="*/ 1496 w 2078"/>
                  <a:gd name="T1" fmla="*/ 480 h 480"/>
                  <a:gd name="T2" fmla="*/ 0 w 2078"/>
                  <a:gd name="T3" fmla="*/ 0 h 480"/>
                  <a:gd name="T4" fmla="*/ 2078 w 2078"/>
                  <a:gd name="T5" fmla="*/ 480 h 480"/>
                  <a:gd name="T6" fmla="*/ 1496 w 2078"/>
                  <a:gd name="T7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8" h="480">
                    <a:moveTo>
                      <a:pt x="1496" y="480"/>
                    </a:moveTo>
                    <a:cubicBezTo>
                      <a:pt x="1196" y="65"/>
                      <a:pt x="0" y="0"/>
                      <a:pt x="0" y="0"/>
                    </a:cubicBezTo>
                    <a:cubicBezTo>
                      <a:pt x="1839" y="90"/>
                      <a:pt x="2078" y="480"/>
                      <a:pt x="2078" y="480"/>
                    </a:cubicBezTo>
                    <a:cubicBezTo>
                      <a:pt x="1496" y="480"/>
                      <a:pt x="1496" y="480"/>
                      <a:pt x="1496" y="480"/>
                    </a:cubicBezTo>
                  </a:path>
                </a:pathLst>
              </a:custGeom>
              <a:solidFill>
                <a:srgbClr val="FFFFFF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55" name="Rectangle 31"/>
          <p:cNvSpPr>
            <a:spLocks noChangeArrowheads="1"/>
          </p:cNvSpPr>
          <p:nvPr userDrawn="1"/>
        </p:nvSpPr>
        <p:spPr bwMode="auto">
          <a:xfrm>
            <a:off x="0" y="0"/>
            <a:ext cx="9131300" cy="1287463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70B7B8-00CE-4C33-9932-3642D8D5F6C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78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78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78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78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78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78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78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78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78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78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cweb.pire.org/scdocuments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mailto:mgeorge@pire.org" TargetMode="External"/><Relationship Id="rId4" Type="http://schemas.openxmlformats.org/officeDocument/2006/relationships/hyperlink" Target="mailto:stein@pire.or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mgeorge@pire.org" TargetMode="External"/><Relationship Id="rId2" Type="http://schemas.openxmlformats.org/officeDocument/2006/relationships/hyperlink" Target="mailto:stein@pir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llen@pire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ODAS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638800"/>
            <a:ext cx="3086100" cy="92964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02260" y="1524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9pPr>
          </a:lstStyle>
          <a:p>
            <a:pPr algn="ctr"/>
            <a:r>
              <a:rPr lang="en-US" sz="6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2020 Prevention Outcomes </a:t>
            </a:r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6248400" y="5867400"/>
            <a:ext cx="2286000" cy="617220"/>
          </a:xfrm>
          <a:custGeom>
            <a:avLst/>
            <a:gdLst>
              <a:gd name="T0" fmla="*/ 110 w 1152"/>
              <a:gd name="T1" fmla="*/ 36 h 322"/>
              <a:gd name="T2" fmla="*/ 153 w 1152"/>
              <a:gd name="T3" fmla="*/ 17 h 322"/>
              <a:gd name="T4" fmla="*/ 134 w 1152"/>
              <a:gd name="T5" fmla="*/ 48 h 322"/>
              <a:gd name="T6" fmla="*/ 14 w 1152"/>
              <a:gd name="T7" fmla="*/ 157 h 322"/>
              <a:gd name="T8" fmla="*/ 32 w 1152"/>
              <a:gd name="T9" fmla="*/ 114 h 322"/>
              <a:gd name="T10" fmla="*/ 107 w 1152"/>
              <a:gd name="T11" fmla="*/ 201 h 322"/>
              <a:gd name="T12" fmla="*/ 0 w 1152"/>
              <a:gd name="T13" fmla="*/ 125 h 322"/>
              <a:gd name="T14" fmla="*/ 274 w 1152"/>
              <a:gd name="T15" fmla="*/ 109 h 322"/>
              <a:gd name="T16" fmla="*/ 261 w 1152"/>
              <a:gd name="T17" fmla="*/ 201 h 322"/>
              <a:gd name="T18" fmla="*/ 243 w 1152"/>
              <a:gd name="T19" fmla="*/ 94 h 322"/>
              <a:gd name="T20" fmla="*/ 208 w 1152"/>
              <a:gd name="T21" fmla="*/ 111 h 322"/>
              <a:gd name="T22" fmla="*/ 111 w 1152"/>
              <a:gd name="T23" fmla="*/ 215 h 322"/>
              <a:gd name="T24" fmla="*/ 209 w 1152"/>
              <a:gd name="T25" fmla="*/ 36 h 322"/>
              <a:gd name="T26" fmla="*/ 159 w 1152"/>
              <a:gd name="T27" fmla="*/ 148 h 322"/>
              <a:gd name="T28" fmla="*/ 165 w 1152"/>
              <a:gd name="T29" fmla="*/ 18 h 322"/>
              <a:gd name="T30" fmla="*/ 286 w 1152"/>
              <a:gd name="T31" fmla="*/ 189 h 322"/>
              <a:gd name="T32" fmla="*/ 231 w 1152"/>
              <a:gd name="T33" fmla="*/ 145 h 322"/>
              <a:gd name="T34" fmla="*/ 318 w 1152"/>
              <a:gd name="T35" fmla="*/ 201 h 322"/>
              <a:gd name="T36" fmla="*/ 32 w 1152"/>
              <a:gd name="T37" fmla="*/ 212 h 322"/>
              <a:gd name="T38" fmla="*/ 13 w 1152"/>
              <a:gd name="T39" fmla="*/ 169 h 322"/>
              <a:gd name="T40" fmla="*/ 76 w 1152"/>
              <a:gd name="T41" fmla="*/ 231 h 322"/>
              <a:gd name="T42" fmla="*/ 213 w 1152"/>
              <a:gd name="T43" fmla="*/ 278 h 322"/>
              <a:gd name="T44" fmla="*/ 165 w 1152"/>
              <a:gd name="T45" fmla="*/ 309 h 322"/>
              <a:gd name="T46" fmla="*/ 228 w 1152"/>
              <a:gd name="T47" fmla="*/ 247 h 322"/>
              <a:gd name="T48" fmla="*/ 211 w 1152"/>
              <a:gd name="T49" fmla="*/ 212 h 322"/>
              <a:gd name="T50" fmla="*/ 110 w 1152"/>
              <a:gd name="T51" fmla="*/ 266 h 322"/>
              <a:gd name="T52" fmla="*/ 90 w 1152"/>
              <a:gd name="T53" fmla="*/ 247 h 322"/>
              <a:gd name="T54" fmla="*/ 154 w 1152"/>
              <a:gd name="T55" fmla="*/ 308 h 322"/>
              <a:gd name="T56" fmla="*/ 1129 w 1152"/>
              <a:gd name="T57" fmla="*/ 304 h 322"/>
              <a:gd name="T58" fmla="*/ 1000 w 1152"/>
              <a:gd name="T59" fmla="*/ 261 h 322"/>
              <a:gd name="T60" fmla="*/ 1118 w 1152"/>
              <a:gd name="T61" fmla="*/ 176 h 322"/>
              <a:gd name="T62" fmla="*/ 1000 w 1152"/>
              <a:gd name="T63" fmla="*/ 158 h 322"/>
              <a:gd name="T64" fmla="*/ 1136 w 1152"/>
              <a:gd name="T65" fmla="*/ 53 h 322"/>
              <a:gd name="T66" fmla="*/ 964 w 1152"/>
              <a:gd name="T67" fmla="*/ 44 h 322"/>
              <a:gd name="T68" fmla="*/ 855 w 1152"/>
              <a:gd name="T69" fmla="*/ 191 h 322"/>
              <a:gd name="T70" fmla="*/ 856 w 1152"/>
              <a:gd name="T71" fmla="*/ 21 h 322"/>
              <a:gd name="T72" fmla="*/ 710 w 1152"/>
              <a:gd name="T73" fmla="*/ 22 h 322"/>
              <a:gd name="T74" fmla="*/ 692 w 1152"/>
              <a:gd name="T75" fmla="*/ 316 h 322"/>
              <a:gd name="T76" fmla="*/ 749 w 1152"/>
              <a:gd name="T77" fmla="*/ 169 h 322"/>
              <a:gd name="T78" fmla="*/ 898 w 1152"/>
              <a:gd name="T79" fmla="*/ 303 h 322"/>
              <a:gd name="T80" fmla="*/ 1152 w 1152"/>
              <a:gd name="T81" fmla="*/ 274 h 322"/>
              <a:gd name="T82" fmla="*/ 774 w 1152"/>
              <a:gd name="T83" fmla="*/ 19 h 322"/>
              <a:gd name="T84" fmla="*/ 511 w 1152"/>
              <a:gd name="T85" fmla="*/ 21 h 322"/>
              <a:gd name="T86" fmla="*/ 378 w 1152"/>
              <a:gd name="T87" fmla="*/ 40 h 322"/>
              <a:gd name="T88" fmla="*/ 436 w 1152"/>
              <a:gd name="T89" fmla="*/ 312 h 322"/>
              <a:gd name="T90" fmla="*/ 484 w 1152"/>
              <a:gd name="T91" fmla="*/ 30 h 322"/>
              <a:gd name="T92" fmla="*/ 453 w 1152"/>
              <a:gd name="T93" fmla="*/ 164 h 322"/>
              <a:gd name="T94" fmla="*/ 579 w 1152"/>
              <a:gd name="T95" fmla="*/ 14 h 322"/>
              <a:gd name="T96" fmla="*/ 579 w 1152"/>
              <a:gd name="T97" fmla="*/ 312 h 322"/>
              <a:gd name="T98" fmla="*/ 639 w 1152"/>
              <a:gd name="T99" fmla="*/ 302 h 322"/>
              <a:gd name="T100" fmla="*/ 661 w 1152"/>
              <a:gd name="T101" fmla="*/ 14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52" h="322">
                <a:moveTo>
                  <a:pt x="91" y="80"/>
                </a:moveTo>
                <a:cubicBezTo>
                  <a:pt x="93" y="78"/>
                  <a:pt x="108" y="63"/>
                  <a:pt x="111" y="61"/>
                </a:cubicBezTo>
                <a:cubicBezTo>
                  <a:pt x="110" y="60"/>
                  <a:pt x="110" y="60"/>
                  <a:pt x="110" y="60"/>
                </a:cubicBezTo>
                <a:cubicBezTo>
                  <a:pt x="106" y="57"/>
                  <a:pt x="105" y="53"/>
                  <a:pt x="105" y="48"/>
                </a:cubicBezTo>
                <a:cubicBezTo>
                  <a:pt x="105" y="44"/>
                  <a:pt x="106" y="40"/>
                  <a:pt x="110" y="36"/>
                </a:cubicBezTo>
                <a:cubicBezTo>
                  <a:pt x="113" y="33"/>
                  <a:pt x="117" y="31"/>
                  <a:pt x="121" y="31"/>
                </a:cubicBezTo>
                <a:cubicBezTo>
                  <a:pt x="126" y="31"/>
                  <a:pt x="130" y="33"/>
                  <a:pt x="133" y="36"/>
                </a:cubicBezTo>
                <a:cubicBezTo>
                  <a:pt x="133" y="36"/>
                  <a:pt x="175" y="78"/>
                  <a:pt x="177" y="80"/>
                </a:cubicBezTo>
                <a:cubicBezTo>
                  <a:pt x="197" y="61"/>
                  <a:pt x="197" y="61"/>
                  <a:pt x="197" y="61"/>
                </a:cubicBezTo>
                <a:cubicBezTo>
                  <a:pt x="194" y="59"/>
                  <a:pt x="153" y="17"/>
                  <a:pt x="153" y="17"/>
                </a:cubicBezTo>
                <a:cubicBezTo>
                  <a:pt x="135" y="0"/>
                  <a:pt x="107" y="0"/>
                  <a:pt x="90" y="17"/>
                </a:cubicBezTo>
                <a:cubicBezTo>
                  <a:pt x="81" y="25"/>
                  <a:pt x="77" y="37"/>
                  <a:pt x="77" y="48"/>
                </a:cubicBezTo>
                <a:cubicBezTo>
                  <a:pt x="77" y="59"/>
                  <a:pt x="81" y="71"/>
                  <a:pt x="90" y="79"/>
                </a:cubicBezTo>
                <a:cubicBezTo>
                  <a:pt x="90" y="79"/>
                  <a:pt x="91" y="80"/>
                  <a:pt x="91" y="80"/>
                </a:cubicBezTo>
                <a:close/>
                <a:moveTo>
                  <a:pt x="134" y="48"/>
                </a:moveTo>
                <a:cubicBezTo>
                  <a:pt x="132" y="51"/>
                  <a:pt x="90" y="93"/>
                  <a:pt x="87" y="95"/>
                </a:cubicBezTo>
                <a:cubicBezTo>
                  <a:pt x="89" y="97"/>
                  <a:pt x="105" y="112"/>
                  <a:pt x="107" y="114"/>
                </a:cubicBezTo>
                <a:cubicBezTo>
                  <a:pt x="154" y="68"/>
                  <a:pt x="154" y="68"/>
                  <a:pt x="154" y="68"/>
                </a:cubicBezTo>
                <a:cubicBezTo>
                  <a:pt x="152" y="66"/>
                  <a:pt x="136" y="50"/>
                  <a:pt x="134" y="48"/>
                </a:cubicBezTo>
                <a:close/>
                <a:moveTo>
                  <a:pt x="14" y="157"/>
                </a:moveTo>
                <a:cubicBezTo>
                  <a:pt x="16" y="155"/>
                  <a:pt x="31" y="140"/>
                  <a:pt x="33" y="138"/>
                </a:cubicBezTo>
                <a:cubicBezTo>
                  <a:pt x="33" y="138"/>
                  <a:pt x="32" y="137"/>
                  <a:pt x="32" y="137"/>
                </a:cubicBezTo>
                <a:cubicBezTo>
                  <a:pt x="29" y="134"/>
                  <a:pt x="28" y="130"/>
                  <a:pt x="28" y="125"/>
                </a:cubicBezTo>
                <a:cubicBezTo>
                  <a:pt x="28" y="125"/>
                  <a:pt x="28" y="125"/>
                  <a:pt x="28" y="125"/>
                </a:cubicBezTo>
                <a:cubicBezTo>
                  <a:pt x="28" y="121"/>
                  <a:pt x="29" y="117"/>
                  <a:pt x="32" y="114"/>
                </a:cubicBezTo>
                <a:cubicBezTo>
                  <a:pt x="36" y="110"/>
                  <a:pt x="40" y="109"/>
                  <a:pt x="44" y="109"/>
                </a:cubicBezTo>
                <a:cubicBezTo>
                  <a:pt x="49" y="109"/>
                  <a:pt x="53" y="110"/>
                  <a:pt x="56" y="114"/>
                </a:cubicBezTo>
                <a:cubicBezTo>
                  <a:pt x="105" y="163"/>
                  <a:pt x="105" y="163"/>
                  <a:pt x="105" y="163"/>
                </a:cubicBezTo>
                <a:cubicBezTo>
                  <a:pt x="105" y="163"/>
                  <a:pt x="89" y="179"/>
                  <a:pt x="87" y="181"/>
                </a:cubicBezTo>
                <a:cubicBezTo>
                  <a:pt x="89" y="183"/>
                  <a:pt x="105" y="198"/>
                  <a:pt x="107" y="201"/>
                </a:cubicBezTo>
                <a:cubicBezTo>
                  <a:pt x="109" y="198"/>
                  <a:pt x="142" y="165"/>
                  <a:pt x="144" y="163"/>
                </a:cubicBezTo>
                <a:cubicBezTo>
                  <a:pt x="142" y="161"/>
                  <a:pt x="75" y="94"/>
                  <a:pt x="75" y="94"/>
                </a:cubicBezTo>
                <a:cubicBezTo>
                  <a:pt x="67" y="86"/>
                  <a:pt x="56" y="81"/>
                  <a:pt x="44" y="81"/>
                </a:cubicBezTo>
                <a:cubicBezTo>
                  <a:pt x="32" y="81"/>
                  <a:pt x="21" y="86"/>
                  <a:pt x="13" y="94"/>
                </a:cubicBezTo>
                <a:cubicBezTo>
                  <a:pt x="4" y="103"/>
                  <a:pt x="0" y="114"/>
                  <a:pt x="0" y="125"/>
                </a:cubicBezTo>
                <a:cubicBezTo>
                  <a:pt x="0" y="137"/>
                  <a:pt x="4" y="148"/>
                  <a:pt x="13" y="157"/>
                </a:cubicBezTo>
                <a:cubicBezTo>
                  <a:pt x="13" y="157"/>
                  <a:pt x="13" y="157"/>
                  <a:pt x="14" y="157"/>
                </a:cubicBezTo>
                <a:close/>
                <a:moveTo>
                  <a:pt x="261" y="114"/>
                </a:moveTo>
                <a:cubicBezTo>
                  <a:pt x="262" y="114"/>
                  <a:pt x="262" y="114"/>
                  <a:pt x="262" y="114"/>
                </a:cubicBezTo>
                <a:cubicBezTo>
                  <a:pt x="265" y="110"/>
                  <a:pt x="269" y="109"/>
                  <a:pt x="274" y="109"/>
                </a:cubicBezTo>
                <a:cubicBezTo>
                  <a:pt x="278" y="109"/>
                  <a:pt x="283" y="110"/>
                  <a:pt x="286" y="114"/>
                </a:cubicBezTo>
                <a:cubicBezTo>
                  <a:pt x="289" y="117"/>
                  <a:pt x="291" y="121"/>
                  <a:pt x="291" y="125"/>
                </a:cubicBezTo>
                <a:cubicBezTo>
                  <a:pt x="291" y="130"/>
                  <a:pt x="289" y="134"/>
                  <a:pt x="286" y="137"/>
                </a:cubicBezTo>
                <a:cubicBezTo>
                  <a:pt x="286" y="137"/>
                  <a:pt x="244" y="179"/>
                  <a:pt x="242" y="181"/>
                </a:cubicBezTo>
                <a:cubicBezTo>
                  <a:pt x="244" y="183"/>
                  <a:pt x="259" y="198"/>
                  <a:pt x="261" y="201"/>
                </a:cubicBezTo>
                <a:cubicBezTo>
                  <a:pt x="264" y="198"/>
                  <a:pt x="305" y="157"/>
                  <a:pt x="305" y="157"/>
                </a:cubicBezTo>
                <a:cubicBezTo>
                  <a:pt x="314" y="148"/>
                  <a:pt x="318" y="137"/>
                  <a:pt x="318" y="125"/>
                </a:cubicBezTo>
                <a:cubicBezTo>
                  <a:pt x="318" y="114"/>
                  <a:pt x="314" y="103"/>
                  <a:pt x="305" y="94"/>
                </a:cubicBezTo>
                <a:cubicBezTo>
                  <a:pt x="297" y="86"/>
                  <a:pt x="286" y="81"/>
                  <a:pt x="274" y="81"/>
                </a:cubicBezTo>
                <a:cubicBezTo>
                  <a:pt x="262" y="81"/>
                  <a:pt x="251" y="86"/>
                  <a:pt x="243" y="94"/>
                </a:cubicBezTo>
                <a:cubicBezTo>
                  <a:pt x="243" y="94"/>
                  <a:pt x="242" y="94"/>
                  <a:pt x="242" y="95"/>
                </a:cubicBezTo>
                <a:cubicBezTo>
                  <a:pt x="244" y="97"/>
                  <a:pt x="259" y="112"/>
                  <a:pt x="261" y="114"/>
                </a:cubicBezTo>
                <a:close/>
                <a:moveTo>
                  <a:pt x="274" y="138"/>
                </a:moveTo>
                <a:cubicBezTo>
                  <a:pt x="272" y="136"/>
                  <a:pt x="229" y="94"/>
                  <a:pt x="227" y="91"/>
                </a:cubicBezTo>
                <a:cubicBezTo>
                  <a:pt x="225" y="93"/>
                  <a:pt x="210" y="109"/>
                  <a:pt x="208" y="111"/>
                </a:cubicBezTo>
                <a:cubicBezTo>
                  <a:pt x="210" y="113"/>
                  <a:pt x="252" y="155"/>
                  <a:pt x="254" y="157"/>
                </a:cubicBezTo>
                <a:cubicBezTo>
                  <a:pt x="256" y="155"/>
                  <a:pt x="272" y="140"/>
                  <a:pt x="274" y="138"/>
                </a:cubicBezTo>
                <a:close/>
                <a:moveTo>
                  <a:pt x="44" y="188"/>
                </a:moveTo>
                <a:cubicBezTo>
                  <a:pt x="47" y="190"/>
                  <a:pt x="89" y="232"/>
                  <a:pt x="91" y="235"/>
                </a:cubicBezTo>
                <a:cubicBezTo>
                  <a:pt x="111" y="215"/>
                  <a:pt x="111" y="215"/>
                  <a:pt x="111" y="215"/>
                </a:cubicBezTo>
                <a:cubicBezTo>
                  <a:pt x="108" y="213"/>
                  <a:pt x="66" y="171"/>
                  <a:pt x="64" y="168"/>
                </a:cubicBezTo>
                <a:cubicBezTo>
                  <a:pt x="62" y="171"/>
                  <a:pt x="46" y="186"/>
                  <a:pt x="44" y="188"/>
                </a:cubicBezTo>
                <a:close/>
                <a:moveTo>
                  <a:pt x="185" y="36"/>
                </a:moveTo>
                <a:cubicBezTo>
                  <a:pt x="188" y="33"/>
                  <a:pt x="192" y="31"/>
                  <a:pt x="197" y="31"/>
                </a:cubicBezTo>
                <a:cubicBezTo>
                  <a:pt x="201" y="31"/>
                  <a:pt x="205" y="33"/>
                  <a:pt x="209" y="36"/>
                </a:cubicBezTo>
                <a:cubicBezTo>
                  <a:pt x="215" y="43"/>
                  <a:pt x="215" y="53"/>
                  <a:pt x="209" y="60"/>
                </a:cubicBezTo>
                <a:cubicBezTo>
                  <a:pt x="159" y="109"/>
                  <a:pt x="159" y="109"/>
                  <a:pt x="159" y="109"/>
                </a:cubicBezTo>
                <a:cubicBezTo>
                  <a:pt x="159" y="109"/>
                  <a:pt x="143" y="93"/>
                  <a:pt x="141" y="91"/>
                </a:cubicBezTo>
                <a:cubicBezTo>
                  <a:pt x="139" y="93"/>
                  <a:pt x="124" y="109"/>
                  <a:pt x="122" y="111"/>
                </a:cubicBezTo>
                <a:cubicBezTo>
                  <a:pt x="124" y="113"/>
                  <a:pt x="157" y="146"/>
                  <a:pt x="159" y="148"/>
                </a:cubicBezTo>
                <a:cubicBezTo>
                  <a:pt x="161" y="146"/>
                  <a:pt x="228" y="79"/>
                  <a:pt x="228" y="79"/>
                </a:cubicBezTo>
                <a:cubicBezTo>
                  <a:pt x="237" y="71"/>
                  <a:pt x="241" y="59"/>
                  <a:pt x="241" y="48"/>
                </a:cubicBezTo>
                <a:cubicBezTo>
                  <a:pt x="241" y="37"/>
                  <a:pt x="237" y="25"/>
                  <a:pt x="228" y="17"/>
                </a:cubicBezTo>
                <a:cubicBezTo>
                  <a:pt x="211" y="0"/>
                  <a:pt x="183" y="0"/>
                  <a:pt x="165" y="17"/>
                </a:cubicBezTo>
                <a:cubicBezTo>
                  <a:pt x="165" y="17"/>
                  <a:pt x="165" y="17"/>
                  <a:pt x="165" y="18"/>
                </a:cubicBezTo>
                <a:cubicBezTo>
                  <a:pt x="167" y="20"/>
                  <a:pt x="182" y="35"/>
                  <a:pt x="184" y="37"/>
                </a:cubicBezTo>
                <a:cubicBezTo>
                  <a:pt x="184" y="37"/>
                  <a:pt x="185" y="36"/>
                  <a:pt x="185" y="36"/>
                </a:cubicBezTo>
                <a:close/>
                <a:moveTo>
                  <a:pt x="304" y="168"/>
                </a:moveTo>
                <a:cubicBezTo>
                  <a:pt x="302" y="171"/>
                  <a:pt x="287" y="186"/>
                  <a:pt x="285" y="188"/>
                </a:cubicBezTo>
                <a:cubicBezTo>
                  <a:pt x="285" y="188"/>
                  <a:pt x="286" y="189"/>
                  <a:pt x="286" y="189"/>
                </a:cubicBezTo>
                <a:cubicBezTo>
                  <a:pt x="289" y="192"/>
                  <a:pt x="291" y="196"/>
                  <a:pt x="291" y="201"/>
                </a:cubicBezTo>
                <a:cubicBezTo>
                  <a:pt x="291" y="205"/>
                  <a:pt x="289" y="209"/>
                  <a:pt x="286" y="212"/>
                </a:cubicBezTo>
                <a:cubicBezTo>
                  <a:pt x="279" y="219"/>
                  <a:pt x="269" y="219"/>
                  <a:pt x="262" y="212"/>
                </a:cubicBezTo>
                <a:cubicBezTo>
                  <a:pt x="213" y="163"/>
                  <a:pt x="213" y="163"/>
                  <a:pt x="213" y="163"/>
                </a:cubicBezTo>
                <a:cubicBezTo>
                  <a:pt x="213" y="163"/>
                  <a:pt x="229" y="147"/>
                  <a:pt x="231" y="145"/>
                </a:cubicBezTo>
                <a:cubicBezTo>
                  <a:pt x="229" y="143"/>
                  <a:pt x="213" y="128"/>
                  <a:pt x="211" y="125"/>
                </a:cubicBezTo>
                <a:cubicBezTo>
                  <a:pt x="209" y="128"/>
                  <a:pt x="176" y="161"/>
                  <a:pt x="174" y="163"/>
                </a:cubicBezTo>
                <a:cubicBezTo>
                  <a:pt x="176" y="165"/>
                  <a:pt x="243" y="232"/>
                  <a:pt x="243" y="232"/>
                </a:cubicBezTo>
                <a:cubicBezTo>
                  <a:pt x="260" y="249"/>
                  <a:pt x="288" y="249"/>
                  <a:pt x="305" y="232"/>
                </a:cubicBezTo>
                <a:cubicBezTo>
                  <a:pt x="314" y="223"/>
                  <a:pt x="318" y="212"/>
                  <a:pt x="318" y="201"/>
                </a:cubicBezTo>
                <a:cubicBezTo>
                  <a:pt x="318" y="189"/>
                  <a:pt x="314" y="178"/>
                  <a:pt x="305" y="169"/>
                </a:cubicBezTo>
                <a:cubicBezTo>
                  <a:pt x="305" y="169"/>
                  <a:pt x="305" y="169"/>
                  <a:pt x="304" y="168"/>
                </a:cubicBezTo>
                <a:close/>
                <a:moveTo>
                  <a:pt x="57" y="212"/>
                </a:moveTo>
                <a:cubicBezTo>
                  <a:pt x="56" y="212"/>
                  <a:pt x="56" y="212"/>
                  <a:pt x="56" y="212"/>
                </a:cubicBezTo>
                <a:cubicBezTo>
                  <a:pt x="49" y="219"/>
                  <a:pt x="39" y="219"/>
                  <a:pt x="32" y="212"/>
                </a:cubicBezTo>
                <a:cubicBezTo>
                  <a:pt x="29" y="209"/>
                  <a:pt x="28" y="205"/>
                  <a:pt x="28" y="201"/>
                </a:cubicBezTo>
                <a:cubicBezTo>
                  <a:pt x="28" y="196"/>
                  <a:pt x="29" y="192"/>
                  <a:pt x="32" y="189"/>
                </a:cubicBezTo>
                <a:cubicBezTo>
                  <a:pt x="32" y="189"/>
                  <a:pt x="74" y="147"/>
                  <a:pt x="76" y="145"/>
                </a:cubicBezTo>
                <a:cubicBezTo>
                  <a:pt x="74" y="143"/>
                  <a:pt x="59" y="128"/>
                  <a:pt x="57" y="125"/>
                </a:cubicBezTo>
                <a:cubicBezTo>
                  <a:pt x="55" y="128"/>
                  <a:pt x="13" y="169"/>
                  <a:pt x="13" y="169"/>
                </a:cubicBezTo>
                <a:cubicBezTo>
                  <a:pt x="4" y="178"/>
                  <a:pt x="0" y="189"/>
                  <a:pt x="0" y="201"/>
                </a:cubicBezTo>
                <a:cubicBezTo>
                  <a:pt x="0" y="212"/>
                  <a:pt x="4" y="223"/>
                  <a:pt x="13" y="232"/>
                </a:cubicBezTo>
                <a:cubicBezTo>
                  <a:pt x="21" y="240"/>
                  <a:pt x="32" y="245"/>
                  <a:pt x="44" y="245"/>
                </a:cubicBezTo>
                <a:cubicBezTo>
                  <a:pt x="56" y="245"/>
                  <a:pt x="67" y="240"/>
                  <a:pt x="75" y="232"/>
                </a:cubicBezTo>
                <a:cubicBezTo>
                  <a:pt x="75" y="232"/>
                  <a:pt x="76" y="231"/>
                  <a:pt x="76" y="231"/>
                </a:cubicBezTo>
                <a:cubicBezTo>
                  <a:pt x="74" y="229"/>
                  <a:pt x="59" y="214"/>
                  <a:pt x="57" y="212"/>
                </a:cubicBezTo>
                <a:close/>
                <a:moveTo>
                  <a:pt x="227" y="246"/>
                </a:moveTo>
                <a:cubicBezTo>
                  <a:pt x="225" y="248"/>
                  <a:pt x="210" y="263"/>
                  <a:pt x="208" y="265"/>
                </a:cubicBezTo>
                <a:cubicBezTo>
                  <a:pt x="208" y="266"/>
                  <a:pt x="209" y="266"/>
                  <a:pt x="209" y="266"/>
                </a:cubicBezTo>
                <a:cubicBezTo>
                  <a:pt x="212" y="269"/>
                  <a:pt x="213" y="274"/>
                  <a:pt x="213" y="278"/>
                </a:cubicBezTo>
                <a:cubicBezTo>
                  <a:pt x="213" y="282"/>
                  <a:pt x="212" y="286"/>
                  <a:pt x="209" y="290"/>
                </a:cubicBezTo>
                <a:cubicBezTo>
                  <a:pt x="202" y="296"/>
                  <a:pt x="191" y="296"/>
                  <a:pt x="185" y="290"/>
                </a:cubicBezTo>
                <a:cubicBezTo>
                  <a:pt x="185" y="290"/>
                  <a:pt x="143" y="248"/>
                  <a:pt x="141" y="246"/>
                </a:cubicBezTo>
                <a:cubicBezTo>
                  <a:pt x="139" y="248"/>
                  <a:pt x="124" y="263"/>
                  <a:pt x="122" y="265"/>
                </a:cubicBezTo>
                <a:cubicBezTo>
                  <a:pt x="124" y="267"/>
                  <a:pt x="165" y="309"/>
                  <a:pt x="165" y="309"/>
                </a:cubicBezTo>
                <a:cubicBezTo>
                  <a:pt x="174" y="317"/>
                  <a:pt x="185" y="322"/>
                  <a:pt x="197" y="322"/>
                </a:cubicBezTo>
                <a:cubicBezTo>
                  <a:pt x="197" y="322"/>
                  <a:pt x="197" y="322"/>
                  <a:pt x="197" y="322"/>
                </a:cubicBezTo>
                <a:cubicBezTo>
                  <a:pt x="209" y="322"/>
                  <a:pt x="220" y="317"/>
                  <a:pt x="228" y="309"/>
                </a:cubicBezTo>
                <a:cubicBezTo>
                  <a:pt x="236" y="301"/>
                  <a:pt x="241" y="290"/>
                  <a:pt x="241" y="278"/>
                </a:cubicBezTo>
                <a:cubicBezTo>
                  <a:pt x="241" y="266"/>
                  <a:pt x="236" y="255"/>
                  <a:pt x="228" y="247"/>
                </a:cubicBezTo>
                <a:cubicBezTo>
                  <a:pt x="228" y="247"/>
                  <a:pt x="228" y="246"/>
                  <a:pt x="227" y="246"/>
                </a:cubicBezTo>
                <a:close/>
                <a:moveTo>
                  <a:pt x="165" y="258"/>
                </a:moveTo>
                <a:cubicBezTo>
                  <a:pt x="167" y="260"/>
                  <a:pt x="182" y="276"/>
                  <a:pt x="184" y="278"/>
                </a:cubicBezTo>
                <a:cubicBezTo>
                  <a:pt x="186" y="275"/>
                  <a:pt x="228" y="233"/>
                  <a:pt x="231" y="231"/>
                </a:cubicBezTo>
                <a:cubicBezTo>
                  <a:pt x="229" y="229"/>
                  <a:pt x="213" y="214"/>
                  <a:pt x="211" y="212"/>
                </a:cubicBezTo>
                <a:cubicBezTo>
                  <a:pt x="209" y="214"/>
                  <a:pt x="167" y="256"/>
                  <a:pt x="165" y="258"/>
                </a:cubicBezTo>
                <a:close/>
                <a:moveTo>
                  <a:pt x="133" y="290"/>
                </a:moveTo>
                <a:cubicBezTo>
                  <a:pt x="127" y="296"/>
                  <a:pt x="116" y="296"/>
                  <a:pt x="110" y="290"/>
                </a:cubicBezTo>
                <a:cubicBezTo>
                  <a:pt x="106" y="286"/>
                  <a:pt x="105" y="282"/>
                  <a:pt x="105" y="278"/>
                </a:cubicBezTo>
                <a:cubicBezTo>
                  <a:pt x="105" y="273"/>
                  <a:pt x="106" y="269"/>
                  <a:pt x="110" y="266"/>
                </a:cubicBezTo>
                <a:cubicBezTo>
                  <a:pt x="159" y="217"/>
                  <a:pt x="159" y="217"/>
                  <a:pt x="159" y="217"/>
                </a:cubicBezTo>
                <a:cubicBezTo>
                  <a:pt x="159" y="217"/>
                  <a:pt x="175" y="233"/>
                  <a:pt x="177" y="235"/>
                </a:cubicBezTo>
                <a:cubicBezTo>
                  <a:pt x="179" y="233"/>
                  <a:pt x="195" y="217"/>
                  <a:pt x="197" y="215"/>
                </a:cubicBezTo>
                <a:cubicBezTo>
                  <a:pt x="194" y="213"/>
                  <a:pt x="161" y="180"/>
                  <a:pt x="159" y="178"/>
                </a:cubicBezTo>
                <a:cubicBezTo>
                  <a:pt x="157" y="180"/>
                  <a:pt x="90" y="247"/>
                  <a:pt x="90" y="247"/>
                </a:cubicBezTo>
                <a:cubicBezTo>
                  <a:pt x="81" y="255"/>
                  <a:pt x="77" y="267"/>
                  <a:pt x="77" y="278"/>
                </a:cubicBezTo>
                <a:cubicBezTo>
                  <a:pt x="77" y="289"/>
                  <a:pt x="81" y="300"/>
                  <a:pt x="90" y="309"/>
                </a:cubicBezTo>
                <a:cubicBezTo>
                  <a:pt x="98" y="317"/>
                  <a:pt x="110" y="322"/>
                  <a:pt x="121" y="322"/>
                </a:cubicBezTo>
                <a:cubicBezTo>
                  <a:pt x="133" y="322"/>
                  <a:pt x="144" y="317"/>
                  <a:pt x="153" y="309"/>
                </a:cubicBezTo>
                <a:cubicBezTo>
                  <a:pt x="153" y="309"/>
                  <a:pt x="153" y="309"/>
                  <a:pt x="154" y="308"/>
                </a:cubicBezTo>
                <a:cubicBezTo>
                  <a:pt x="134" y="289"/>
                  <a:pt x="134" y="289"/>
                  <a:pt x="134" y="289"/>
                </a:cubicBezTo>
                <a:cubicBezTo>
                  <a:pt x="134" y="289"/>
                  <a:pt x="133" y="290"/>
                  <a:pt x="133" y="290"/>
                </a:cubicBezTo>
                <a:close/>
                <a:moveTo>
                  <a:pt x="1149" y="274"/>
                </a:moveTo>
                <a:cubicBezTo>
                  <a:pt x="1147" y="286"/>
                  <a:pt x="1144" y="293"/>
                  <a:pt x="1141" y="297"/>
                </a:cubicBezTo>
                <a:cubicBezTo>
                  <a:pt x="1138" y="300"/>
                  <a:pt x="1134" y="303"/>
                  <a:pt x="1129" y="304"/>
                </a:cubicBezTo>
                <a:cubicBezTo>
                  <a:pt x="1124" y="305"/>
                  <a:pt x="1113" y="306"/>
                  <a:pt x="1096" y="306"/>
                </a:cubicBezTo>
                <a:cubicBezTo>
                  <a:pt x="1042" y="306"/>
                  <a:pt x="1042" y="306"/>
                  <a:pt x="1042" y="306"/>
                </a:cubicBezTo>
                <a:cubicBezTo>
                  <a:pt x="1031" y="306"/>
                  <a:pt x="1022" y="305"/>
                  <a:pt x="1016" y="303"/>
                </a:cubicBezTo>
                <a:cubicBezTo>
                  <a:pt x="1011" y="302"/>
                  <a:pt x="1006" y="298"/>
                  <a:pt x="1004" y="291"/>
                </a:cubicBezTo>
                <a:cubicBezTo>
                  <a:pt x="1001" y="285"/>
                  <a:pt x="1000" y="275"/>
                  <a:pt x="1000" y="261"/>
                </a:cubicBezTo>
                <a:cubicBezTo>
                  <a:pt x="1000" y="166"/>
                  <a:pt x="1000" y="166"/>
                  <a:pt x="1000" y="166"/>
                </a:cubicBezTo>
                <a:cubicBezTo>
                  <a:pt x="1096" y="166"/>
                  <a:pt x="1096" y="166"/>
                  <a:pt x="1096" y="166"/>
                </a:cubicBezTo>
                <a:cubicBezTo>
                  <a:pt x="1103" y="166"/>
                  <a:pt x="1108" y="167"/>
                  <a:pt x="1110" y="168"/>
                </a:cubicBezTo>
                <a:cubicBezTo>
                  <a:pt x="1113" y="169"/>
                  <a:pt x="1114" y="172"/>
                  <a:pt x="1115" y="176"/>
                </a:cubicBezTo>
                <a:cubicBezTo>
                  <a:pt x="1118" y="176"/>
                  <a:pt x="1118" y="176"/>
                  <a:pt x="1118" y="176"/>
                </a:cubicBezTo>
                <a:cubicBezTo>
                  <a:pt x="1118" y="148"/>
                  <a:pt x="1118" y="148"/>
                  <a:pt x="1118" y="148"/>
                </a:cubicBezTo>
                <a:cubicBezTo>
                  <a:pt x="1115" y="148"/>
                  <a:pt x="1115" y="148"/>
                  <a:pt x="1115" y="148"/>
                </a:cubicBezTo>
                <a:cubicBezTo>
                  <a:pt x="1115" y="151"/>
                  <a:pt x="1114" y="153"/>
                  <a:pt x="1111" y="155"/>
                </a:cubicBezTo>
                <a:cubicBezTo>
                  <a:pt x="1109" y="157"/>
                  <a:pt x="1103" y="158"/>
                  <a:pt x="1093" y="158"/>
                </a:cubicBezTo>
                <a:cubicBezTo>
                  <a:pt x="1000" y="158"/>
                  <a:pt x="1000" y="158"/>
                  <a:pt x="1000" y="158"/>
                </a:cubicBezTo>
                <a:cubicBezTo>
                  <a:pt x="1000" y="21"/>
                  <a:pt x="1000" y="21"/>
                  <a:pt x="1000" y="21"/>
                </a:cubicBezTo>
                <a:cubicBezTo>
                  <a:pt x="1101" y="21"/>
                  <a:pt x="1101" y="21"/>
                  <a:pt x="1101" y="21"/>
                </a:cubicBezTo>
                <a:cubicBezTo>
                  <a:pt x="1112" y="21"/>
                  <a:pt x="1119" y="22"/>
                  <a:pt x="1122" y="25"/>
                </a:cubicBezTo>
                <a:cubicBezTo>
                  <a:pt x="1125" y="28"/>
                  <a:pt x="1128" y="37"/>
                  <a:pt x="1132" y="53"/>
                </a:cubicBezTo>
                <a:cubicBezTo>
                  <a:pt x="1136" y="53"/>
                  <a:pt x="1136" y="53"/>
                  <a:pt x="1136" y="53"/>
                </a:cubicBezTo>
                <a:cubicBezTo>
                  <a:pt x="1136" y="10"/>
                  <a:pt x="1136" y="10"/>
                  <a:pt x="1136" y="10"/>
                </a:cubicBezTo>
                <a:cubicBezTo>
                  <a:pt x="943" y="10"/>
                  <a:pt x="943" y="10"/>
                  <a:pt x="943" y="10"/>
                </a:cubicBezTo>
                <a:cubicBezTo>
                  <a:pt x="943" y="14"/>
                  <a:pt x="943" y="14"/>
                  <a:pt x="943" y="14"/>
                </a:cubicBezTo>
                <a:cubicBezTo>
                  <a:pt x="953" y="14"/>
                  <a:pt x="960" y="16"/>
                  <a:pt x="962" y="21"/>
                </a:cubicBezTo>
                <a:cubicBezTo>
                  <a:pt x="963" y="25"/>
                  <a:pt x="964" y="33"/>
                  <a:pt x="964" y="44"/>
                </a:cubicBezTo>
                <a:cubicBezTo>
                  <a:pt x="964" y="291"/>
                  <a:pt x="964" y="291"/>
                  <a:pt x="964" y="291"/>
                </a:cubicBezTo>
                <a:cubicBezTo>
                  <a:pt x="964" y="297"/>
                  <a:pt x="963" y="302"/>
                  <a:pt x="962" y="305"/>
                </a:cubicBezTo>
                <a:cubicBezTo>
                  <a:pt x="954" y="304"/>
                  <a:pt x="947" y="301"/>
                  <a:pt x="940" y="297"/>
                </a:cubicBezTo>
                <a:cubicBezTo>
                  <a:pt x="929" y="291"/>
                  <a:pt x="913" y="274"/>
                  <a:pt x="893" y="245"/>
                </a:cubicBezTo>
                <a:cubicBezTo>
                  <a:pt x="872" y="217"/>
                  <a:pt x="860" y="199"/>
                  <a:pt x="855" y="191"/>
                </a:cubicBezTo>
                <a:cubicBezTo>
                  <a:pt x="834" y="157"/>
                  <a:pt x="834" y="157"/>
                  <a:pt x="834" y="157"/>
                </a:cubicBezTo>
                <a:cubicBezTo>
                  <a:pt x="851" y="148"/>
                  <a:pt x="864" y="136"/>
                  <a:pt x="873" y="122"/>
                </a:cubicBezTo>
                <a:cubicBezTo>
                  <a:pt x="882" y="108"/>
                  <a:pt x="887" y="93"/>
                  <a:pt x="887" y="78"/>
                </a:cubicBezTo>
                <a:cubicBezTo>
                  <a:pt x="887" y="64"/>
                  <a:pt x="884" y="53"/>
                  <a:pt x="879" y="44"/>
                </a:cubicBezTo>
                <a:cubicBezTo>
                  <a:pt x="874" y="34"/>
                  <a:pt x="866" y="27"/>
                  <a:pt x="856" y="21"/>
                </a:cubicBezTo>
                <a:cubicBezTo>
                  <a:pt x="846" y="16"/>
                  <a:pt x="836" y="13"/>
                  <a:pt x="826" y="12"/>
                </a:cubicBezTo>
                <a:cubicBezTo>
                  <a:pt x="816" y="11"/>
                  <a:pt x="800" y="10"/>
                  <a:pt x="778" y="10"/>
                </a:cubicBezTo>
                <a:cubicBezTo>
                  <a:pt x="692" y="10"/>
                  <a:pt x="692" y="10"/>
                  <a:pt x="692" y="10"/>
                </a:cubicBezTo>
                <a:cubicBezTo>
                  <a:pt x="692" y="14"/>
                  <a:pt x="692" y="14"/>
                  <a:pt x="692" y="14"/>
                </a:cubicBezTo>
                <a:cubicBezTo>
                  <a:pt x="702" y="14"/>
                  <a:pt x="708" y="16"/>
                  <a:pt x="710" y="22"/>
                </a:cubicBezTo>
                <a:cubicBezTo>
                  <a:pt x="712" y="27"/>
                  <a:pt x="713" y="33"/>
                  <a:pt x="713" y="41"/>
                </a:cubicBezTo>
                <a:cubicBezTo>
                  <a:pt x="713" y="283"/>
                  <a:pt x="713" y="283"/>
                  <a:pt x="713" y="283"/>
                </a:cubicBezTo>
                <a:cubicBezTo>
                  <a:pt x="713" y="295"/>
                  <a:pt x="712" y="302"/>
                  <a:pt x="710" y="306"/>
                </a:cubicBezTo>
                <a:cubicBezTo>
                  <a:pt x="707" y="310"/>
                  <a:pt x="702" y="312"/>
                  <a:pt x="692" y="312"/>
                </a:cubicBezTo>
                <a:cubicBezTo>
                  <a:pt x="692" y="316"/>
                  <a:pt x="692" y="316"/>
                  <a:pt x="692" y="316"/>
                </a:cubicBezTo>
                <a:cubicBezTo>
                  <a:pt x="770" y="316"/>
                  <a:pt x="770" y="316"/>
                  <a:pt x="770" y="316"/>
                </a:cubicBezTo>
                <a:cubicBezTo>
                  <a:pt x="770" y="312"/>
                  <a:pt x="770" y="312"/>
                  <a:pt x="770" y="312"/>
                </a:cubicBezTo>
                <a:cubicBezTo>
                  <a:pt x="761" y="312"/>
                  <a:pt x="755" y="310"/>
                  <a:pt x="752" y="306"/>
                </a:cubicBezTo>
                <a:cubicBezTo>
                  <a:pt x="750" y="302"/>
                  <a:pt x="749" y="295"/>
                  <a:pt x="749" y="286"/>
                </a:cubicBezTo>
                <a:cubicBezTo>
                  <a:pt x="749" y="169"/>
                  <a:pt x="749" y="169"/>
                  <a:pt x="749" y="169"/>
                </a:cubicBezTo>
                <a:cubicBezTo>
                  <a:pt x="773" y="169"/>
                  <a:pt x="773" y="169"/>
                  <a:pt x="773" y="169"/>
                </a:cubicBezTo>
                <a:cubicBezTo>
                  <a:pt x="801" y="168"/>
                  <a:pt x="801" y="168"/>
                  <a:pt x="801" y="168"/>
                </a:cubicBezTo>
                <a:cubicBezTo>
                  <a:pt x="831" y="216"/>
                  <a:pt x="831" y="216"/>
                  <a:pt x="831" y="216"/>
                </a:cubicBezTo>
                <a:cubicBezTo>
                  <a:pt x="831" y="216"/>
                  <a:pt x="831" y="216"/>
                  <a:pt x="832" y="216"/>
                </a:cubicBezTo>
                <a:cubicBezTo>
                  <a:pt x="863" y="264"/>
                  <a:pt x="885" y="292"/>
                  <a:pt x="898" y="303"/>
                </a:cubicBezTo>
                <a:cubicBezTo>
                  <a:pt x="911" y="314"/>
                  <a:pt x="923" y="316"/>
                  <a:pt x="941" y="316"/>
                </a:cubicBezTo>
                <a:cubicBezTo>
                  <a:pt x="941" y="316"/>
                  <a:pt x="942" y="316"/>
                  <a:pt x="943" y="316"/>
                </a:cubicBezTo>
                <a:cubicBezTo>
                  <a:pt x="943" y="316"/>
                  <a:pt x="943" y="316"/>
                  <a:pt x="943" y="316"/>
                </a:cubicBezTo>
                <a:cubicBezTo>
                  <a:pt x="1152" y="316"/>
                  <a:pt x="1152" y="316"/>
                  <a:pt x="1152" y="316"/>
                </a:cubicBezTo>
                <a:cubicBezTo>
                  <a:pt x="1152" y="274"/>
                  <a:pt x="1152" y="274"/>
                  <a:pt x="1152" y="274"/>
                </a:cubicBezTo>
                <a:lnTo>
                  <a:pt x="1149" y="274"/>
                </a:lnTo>
                <a:close/>
                <a:moveTo>
                  <a:pt x="781" y="161"/>
                </a:moveTo>
                <a:cubicBezTo>
                  <a:pt x="749" y="161"/>
                  <a:pt x="749" y="161"/>
                  <a:pt x="749" y="161"/>
                </a:cubicBezTo>
                <a:cubicBezTo>
                  <a:pt x="749" y="19"/>
                  <a:pt x="749" y="19"/>
                  <a:pt x="749" y="19"/>
                </a:cubicBezTo>
                <a:cubicBezTo>
                  <a:pt x="774" y="19"/>
                  <a:pt x="774" y="19"/>
                  <a:pt x="774" y="19"/>
                </a:cubicBezTo>
                <a:cubicBezTo>
                  <a:pt x="804" y="19"/>
                  <a:pt x="825" y="27"/>
                  <a:pt x="837" y="44"/>
                </a:cubicBezTo>
                <a:cubicBezTo>
                  <a:pt x="849" y="60"/>
                  <a:pt x="855" y="78"/>
                  <a:pt x="855" y="97"/>
                </a:cubicBezTo>
                <a:cubicBezTo>
                  <a:pt x="855" y="116"/>
                  <a:pt x="849" y="131"/>
                  <a:pt x="837" y="143"/>
                </a:cubicBezTo>
                <a:cubicBezTo>
                  <a:pt x="824" y="155"/>
                  <a:pt x="806" y="161"/>
                  <a:pt x="781" y="161"/>
                </a:cubicBezTo>
                <a:close/>
                <a:moveTo>
                  <a:pt x="511" y="21"/>
                </a:moveTo>
                <a:cubicBezTo>
                  <a:pt x="497" y="14"/>
                  <a:pt x="475" y="10"/>
                  <a:pt x="444" y="10"/>
                </a:cubicBezTo>
                <a:cubicBezTo>
                  <a:pt x="357" y="10"/>
                  <a:pt x="357" y="10"/>
                  <a:pt x="357" y="10"/>
                </a:cubicBezTo>
                <a:cubicBezTo>
                  <a:pt x="357" y="14"/>
                  <a:pt x="357" y="14"/>
                  <a:pt x="357" y="14"/>
                </a:cubicBezTo>
                <a:cubicBezTo>
                  <a:pt x="365" y="14"/>
                  <a:pt x="371" y="15"/>
                  <a:pt x="374" y="19"/>
                </a:cubicBezTo>
                <a:cubicBezTo>
                  <a:pt x="377" y="22"/>
                  <a:pt x="378" y="30"/>
                  <a:pt x="378" y="40"/>
                </a:cubicBezTo>
                <a:cubicBezTo>
                  <a:pt x="378" y="293"/>
                  <a:pt x="378" y="293"/>
                  <a:pt x="378" y="293"/>
                </a:cubicBezTo>
                <a:cubicBezTo>
                  <a:pt x="378" y="306"/>
                  <a:pt x="371" y="312"/>
                  <a:pt x="357" y="312"/>
                </a:cubicBezTo>
                <a:cubicBezTo>
                  <a:pt x="357" y="316"/>
                  <a:pt x="357" y="316"/>
                  <a:pt x="357" y="316"/>
                </a:cubicBezTo>
                <a:cubicBezTo>
                  <a:pt x="436" y="316"/>
                  <a:pt x="436" y="316"/>
                  <a:pt x="436" y="316"/>
                </a:cubicBezTo>
                <a:cubicBezTo>
                  <a:pt x="436" y="312"/>
                  <a:pt x="436" y="312"/>
                  <a:pt x="436" y="312"/>
                </a:cubicBezTo>
                <a:cubicBezTo>
                  <a:pt x="427" y="312"/>
                  <a:pt x="421" y="311"/>
                  <a:pt x="418" y="308"/>
                </a:cubicBezTo>
                <a:cubicBezTo>
                  <a:pt x="415" y="305"/>
                  <a:pt x="413" y="296"/>
                  <a:pt x="413" y="282"/>
                </a:cubicBezTo>
                <a:cubicBezTo>
                  <a:pt x="413" y="21"/>
                  <a:pt x="413" y="21"/>
                  <a:pt x="413" y="21"/>
                </a:cubicBezTo>
                <a:cubicBezTo>
                  <a:pt x="435" y="21"/>
                  <a:pt x="435" y="21"/>
                  <a:pt x="435" y="21"/>
                </a:cubicBezTo>
                <a:cubicBezTo>
                  <a:pt x="457" y="21"/>
                  <a:pt x="473" y="24"/>
                  <a:pt x="484" y="30"/>
                </a:cubicBezTo>
                <a:cubicBezTo>
                  <a:pt x="495" y="36"/>
                  <a:pt x="503" y="45"/>
                  <a:pt x="509" y="57"/>
                </a:cubicBezTo>
                <a:cubicBezTo>
                  <a:pt x="515" y="68"/>
                  <a:pt x="518" y="82"/>
                  <a:pt x="518" y="97"/>
                </a:cubicBezTo>
                <a:cubicBezTo>
                  <a:pt x="518" y="116"/>
                  <a:pt x="512" y="131"/>
                  <a:pt x="500" y="143"/>
                </a:cubicBezTo>
                <a:cubicBezTo>
                  <a:pt x="488" y="155"/>
                  <a:pt x="472" y="161"/>
                  <a:pt x="453" y="161"/>
                </a:cubicBezTo>
                <a:cubicBezTo>
                  <a:pt x="453" y="164"/>
                  <a:pt x="453" y="164"/>
                  <a:pt x="453" y="164"/>
                </a:cubicBezTo>
                <a:cubicBezTo>
                  <a:pt x="483" y="165"/>
                  <a:pt x="507" y="159"/>
                  <a:pt x="525" y="146"/>
                </a:cubicBezTo>
                <a:cubicBezTo>
                  <a:pt x="543" y="133"/>
                  <a:pt x="552" y="113"/>
                  <a:pt x="552" y="87"/>
                </a:cubicBezTo>
                <a:cubicBezTo>
                  <a:pt x="552" y="70"/>
                  <a:pt x="548" y="57"/>
                  <a:pt x="542" y="47"/>
                </a:cubicBezTo>
                <a:cubicBezTo>
                  <a:pt x="536" y="36"/>
                  <a:pt x="525" y="28"/>
                  <a:pt x="511" y="21"/>
                </a:cubicBezTo>
                <a:close/>
                <a:moveTo>
                  <a:pt x="579" y="14"/>
                </a:moveTo>
                <a:cubicBezTo>
                  <a:pt x="589" y="13"/>
                  <a:pt x="595" y="15"/>
                  <a:pt x="598" y="20"/>
                </a:cubicBezTo>
                <a:cubicBezTo>
                  <a:pt x="601" y="24"/>
                  <a:pt x="602" y="34"/>
                  <a:pt x="602" y="48"/>
                </a:cubicBezTo>
                <a:cubicBezTo>
                  <a:pt x="602" y="280"/>
                  <a:pt x="602" y="280"/>
                  <a:pt x="602" y="280"/>
                </a:cubicBezTo>
                <a:cubicBezTo>
                  <a:pt x="602" y="294"/>
                  <a:pt x="601" y="302"/>
                  <a:pt x="599" y="306"/>
                </a:cubicBezTo>
                <a:cubicBezTo>
                  <a:pt x="596" y="310"/>
                  <a:pt x="590" y="312"/>
                  <a:pt x="579" y="312"/>
                </a:cubicBezTo>
                <a:cubicBezTo>
                  <a:pt x="579" y="316"/>
                  <a:pt x="579" y="316"/>
                  <a:pt x="579" y="316"/>
                </a:cubicBezTo>
                <a:cubicBezTo>
                  <a:pt x="661" y="316"/>
                  <a:pt x="661" y="316"/>
                  <a:pt x="661" y="316"/>
                </a:cubicBezTo>
                <a:cubicBezTo>
                  <a:pt x="661" y="312"/>
                  <a:pt x="661" y="312"/>
                  <a:pt x="661" y="312"/>
                </a:cubicBezTo>
                <a:cubicBezTo>
                  <a:pt x="653" y="312"/>
                  <a:pt x="648" y="311"/>
                  <a:pt x="645" y="309"/>
                </a:cubicBezTo>
                <a:cubicBezTo>
                  <a:pt x="642" y="308"/>
                  <a:pt x="640" y="305"/>
                  <a:pt x="639" y="302"/>
                </a:cubicBezTo>
                <a:cubicBezTo>
                  <a:pt x="638" y="300"/>
                  <a:pt x="638" y="292"/>
                  <a:pt x="638" y="279"/>
                </a:cubicBezTo>
                <a:cubicBezTo>
                  <a:pt x="638" y="45"/>
                  <a:pt x="638" y="45"/>
                  <a:pt x="638" y="45"/>
                </a:cubicBezTo>
                <a:cubicBezTo>
                  <a:pt x="638" y="33"/>
                  <a:pt x="638" y="26"/>
                  <a:pt x="639" y="23"/>
                </a:cubicBezTo>
                <a:cubicBezTo>
                  <a:pt x="640" y="20"/>
                  <a:pt x="643" y="17"/>
                  <a:pt x="648" y="16"/>
                </a:cubicBezTo>
                <a:cubicBezTo>
                  <a:pt x="652" y="14"/>
                  <a:pt x="657" y="13"/>
                  <a:pt x="661" y="14"/>
                </a:cubicBezTo>
                <a:cubicBezTo>
                  <a:pt x="661" y="10"/>
                  <a:pt x="661" y="10"/>
                  <a:pt x="661" y="10"/>
                </a:cubicBezTo>
                <a:cubicBezTo>
                  <a:pt x="579" y="10"/>
                  <a:pt x="579" y="10"/>
                  <a:pt x="579" y="10"/>
                </a:cubicBezTo>
                <a:lnTo>
                  <a:pt x="579" y="14"/>
                </a:lnTo>
                <a:close/>
              </a:path>
            </a:pathLst>
          </a:custGeom>
          <a:solidFill>
            <a:srgbClr val="0067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984159" y="1600200"/>
            <a:ext cx="5175682" cy="82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Report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4719637"/>
            <a:ext cx="9144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9pPr>
          </a:lstStyle>
          <a:p>
            <a:pPr algn="ctr"/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Quarterly Meeting</a:t>
            </a:r>
          </a:p>
          <a:p>
            <a:pPr algn="ctr"/>
            <a:r>
              <a:rPr lang="en-US" sz="2000" kern="0">
                <a:latin typeface="Times New Roman" panose="02020603050405020304" pitchFamily="18" charset="0"/>
                <a:cs typeface="Times New Roman" panose="02020603050405020304" pitchFamily="18" charset="0"/>
              </a:rPr>
              <a:t>May 6, 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</p:txBody>
      </p:sp>
      <p:pic>
        <p:nvPicPr>
          <p:cNvPr id="3" name="Picture 2" descr="A close-up of a clock&#10;&#10;Description automatically generated with medium confidence">
            <a:extLst>
              <a:ext uri="{FF2B5EF4-FFF2-40B4-BE49-F238E27FC236}">
                <a16:creationId xmlns:a16="http://schemas.microsoft.com/office/drawing/2014/main" id="{1431B4F6-239A-4005-A585-C8BEFD89E1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897" y="2263806"/>
            <a:ext cx="2666206" cy="24558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70332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Risk Factor Data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3F74846-1C93-4220-8987-0B8B275C7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81910"/>
              </p:ext>
            </p:extLst>
          </p:nvPr>
        </p:nvGraphicFramePr>
        <p:xfrm>
          <a:off x="812800" y="2050473"/>
          <a:ext cx="7675419" cy="3403477"/>
        </p:xfrm>
        <a:graphic>
          <a:graphicData uri="http://schemas.openxmlformats.org/drawingml/2006/table">
            <a:tbl>
              <a:tblPr firstRow="1" firstCol="1" bandRow="1"/>
              <a:tblGrid>
                <a:gridCol w="2454716">
                  <a:extLst>
                    <a:ext uri="{9D8B030D-6E8A-4147-A177-3AD203B41FA5}">
                      <a16:colId xmlns:a16="http://schemas.microsoft.com/office/drawing/2014/main" val="829151736"/>
                    </a:ext>
                  </a:extLst>
                </a:gridCol>
                <a:gridCol w="835573">
                  <a:extLst>
                    <a:ext uri="{9D8B030D-6E8A-4147-A177-3AD203B41FA5}">
                      <a16:colId xmlns:a16="http://schemas.microsoft.com/office/drawing/2014/main" val="3235984941"/>
                    </a:ext>
                  </a:extLst>
                </a:gridCol>
                <a:gridCol w="835573">
                  <a:extLst>
                    <a:ext uri="{9D8B030D-6E8A-4147-A177-3AD203B41FA5}">
                      <a16:colId xmlns:a16="http://schemas.microsoft.com/office/drawing/2014/main" val="1494951317"/>
                    </a:ext>
                  </a:extLst>
                </a:gridCol>
                <a:gridCol w="800316">
                  <a:extLst>
                    <a:ext uri="{9D8B030D-6E8A-4147-A177-3AD203B41FA5}">
                      <a16:colId xmlns:a16="http://schemas.microsoft.com/office/drawing/2014/main" val="889012779"/>
                    </a:ext>
                  </a:extLst>
                </a:gridCol>
                <a:gridCol w="1057823">
                  <a:extLst>
                    <a:ext uri="{9D8B030D-6E8A-4147-A177-3AD203B41FA5}">
                      <a16:colId xmlns:a16="http://schemas.microsoft.com/office/drawing/2014/main" val="2166098910"/>
                    </a:ext>
                  </a:extLst>
                </a:gridCol>
                <a:gridCol w="862015">
                  <a:extLst>
                    <a:ext uri="{9D8B030D-6E8A-4147-A177-3AD203B41FA5}">
                      <a16:colId xmlns:a16="http://schemas.microsoft.com/office/drawing/2014/main" val="4176110276"/>
                    </a:ext>
                  </a:extLst>
                </a:gridCol>
                <a:gridCol w="829403">
                  <a:extLst>
                    <a:ext uri="{9D8B030D-6E8A-4147-A177-3AD203B41FA5}">
                      <a16:colId xmlns:a16="http://schemas.microsoft.com/office/drawing/2014/main" val="1155023912"/>
                    </a:ext>
                  </a:extLst>
                </a:gridCol>
              </a:tblGrid>
              <a:tr h="27528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Risk-Factor Measure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(All Scale Scores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Range from 0 – 3)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Middle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School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01569"/>
                  </a:ext>
                </a:extLst>
              </a:tr>
              <a:tr h="550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Pre-Test Average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Post-Test Average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Percent Change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Pre-Test Average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Post-Test Average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Percent Change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244866"/>
                  </a:ext>
                </a:extLst>
              </a:tr>
              <a:tr h="27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Perceived Risk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3.99**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5.19**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733329"/>
                  </a:ext>
                </a:extLst>
              </a:tr>
              <a:tr h="27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Decision-Making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-1.41*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267466"/>
                  </a:ext>
                </a:extLst>
              </a:tr>
              <a:tr h="27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Disapproval of Use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4.24**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523549"/>
                  </a:ext>
                </a:extLst>
              </a:tr>
              <a:tr h="27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Perceived Peer Norms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1.29*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12.37**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823596"/>
                  </a:ext>
                </a:extLst>
              </a:tr>
              <a:tr h="27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Perceived Parental Attitudes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2.81 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2.80 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-0.12 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0.68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559369"/>
                  </a:ext>
                </a:extLst>
              </a:tr>
              <a:tr h="1201228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Higher scores are more favorable.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 Pre- and post-test averages are marginally significantly different (p&lt;.10).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 Pre- and post-test averages are significantly different (p&lt;.05).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 cell denotes significant reduction in risk; red cell is significant increase in risk.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1442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Substance Use Measures, Middle School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53A2F2-2268-45AF-BC2F-C92C9924A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15" y="1703453"/>
            <a:ext cx="8658862" cy="45641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E3D6EC-5A7D-42D0-9BE0-C5B8952142DD}"/>
              </a:ext>
            </a:extLst>
          </p:cNvPr>
          <p:cNvSpPr txBox="1"/>
          <p:nvPr/>
        </p:nvSpPr>
        <p:spPr>
          <a:xfrm>
            <a:off x="5153890" y="226290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62EEE3-EFDE-42B0-BEC2-B7CD8F0896B3}"/>
              </a:ext>
            </a:extLst>
          </p:cNvPr>
          <p:cNvSpPr txBox="1"/>
          <p:nvPr/>
        </p:nvSpPr>
        <p:spPr>
          <a:xfrm>
            <a:off x="6220690" y="3068843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55969B-C70C-48BC-8438-B205E79FC8B2}"/>
              </a:ext>
            </a:extLst>
          </p:cNvPr>
          <p:cNvSpPr txBox="1"/>
          <p:nvPr/>
        </p:nvSpPr>
        <p:spPr>
          <a:xfrm>
            <a:off x="8412366" y="447483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105875-1E06-40E9-95FB-D07D44703E92}"/>
              </a:ext>
            </a:extLst>
          </p:cNvPr>
          <p:cNvSpPr txBox="1"/>
          <p:nvPr/>
        </p:nvSpPr>
        <p:spPr>
          <a:xfrm>
            <a:off x="4135967" y="422563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669661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Substance Use Measures, High School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E9B8A9-9A95-4C1C-AADB-1E37A0666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80" y="2072521"/>
            <a:ext cx="8621690" cy="43371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77E54D-976F-4EAC-8A17-7F1C3CA54159}"/>
              </a:ext>
            </a:extLst>
          </p:cNvPr>
          <p:cNvSpPr txBox="1"/>
          <p:nvPr/>
        </p:nvSpPr>
        <p:spPr>
          <a:xfrm>
            <a:off x="4292391" y="2650836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487042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12825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Non-Users Who Remained Non-Users and </a:t>
            </a:r>
            <a:br>
              <a:rPr lang="en-US" sz="2800" dirty="0"/>
            </a:br>
            <a:r>
              <a:rPr lang="en-US" sz="2800" dirty="0"/>
              <a:t>Users Who Reduced Use, Middle School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551493-33E0-4FC4-A6B4-70A2EEB7C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19" y="1751955"/>
            <a:ext cx="8728095" cy="439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03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12825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Non-Users Who Remained Non-Users and </a:t>
            </a:r>
            <a:br>
              <a:rPr lang="en-US" sz="2800" dirty="0"/>
            </a:br>
            <a:r>
              <a:rPr lang="en-US" sz="2800" dirty="0"/>
              <a:t>Users Who Reduced Use, High School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3B6191D-DBBB-4F8E-B34D-8742D4C8B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1" y="1868378"/>
            <a:ext cx="8508577" cy="435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828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6A5A-4D37-438E-A6B1-4D6ADABC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 Child Communication and Exposure to Prevention Messages, FY ’20</a:t>
            </a:r>
            <a:endParaRPr lang="en-US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CFBBB7F-D498-4F30-8A5F-B99FFC6DF1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554" y="1748210"/>
            <a:ext cx="8322246" cy="432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81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08" y="468602"/>
            <a:ext cx="1279959" cy="5230235"/>
          </a:xfrm>
        </p:spPr>
        <p:txBody>
          <a:bodyPr/>
          <a:lstStyle/>
          <a:p>
            <a:pPr algn="ctr"/>
            <a:r>
              <a:rPr lang="en-US" sz="1600" dirty="0"/>
              <a:t>Summary of  Program </a:t>
            </a:r>
            <a:r>
              <a:rPr lang="en-US" sz="1600" dirty="0" err="1"/>
              <a:t>Outcomes:Middle</a:t>
            </a:r>
            <a:r>
              <a:rPr lang="en-US" sz="1600" dirty="0"/>
              <a:t> School</a:t>
            </a:r>
            <a:endParaRPr lang="en-US" sz="1600" dirty="0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12FD21-A24D-44C4-8E76-763B06BF1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467" y="0"/>
            <a:ext cx="7449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6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8602"/>
            <a:ext cx="1358467" cy="5230235"/>
          </a:xfrm>
        </p:spPr>
        <p:txBody>
          <a:bodyPr/>
          <a:lstStyle/>
          <a:p>
            <a:pPr algn="ctr"/>
            <a:r>
              <a:rPr lang="en-US" sz="1600" dirty="0"/>
              <a:t>Summary Program </a:t>
            </a:r>
            <a:r>
              <a:rPr lang="en-US" sz="1600" dirty="0" err="1"/>
              <a:t>Outcomes:High</a:t>
            </a:r>
            <a:br>
              <a:rPr lang="en-US" sz="1600" dirty="0"/>
            </a:br>
            <a:r>
              <a:rPr lang="en-US" sz="1600" dirty="0"/>
              <a:t>School</a:t>
            </a:r>
            <a:endParaRPr lang="en-US" sz="1600" dirty="0"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F94B23-6A0A-4013-821F-43D77E275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833" y="234301"/>
            <a:ext cx="7957167" cy="638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89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Methodological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/>
              <a:t>Floor and Ceiling Effects</a:t>
            </a:r>
          </a:p>
          <a:p>
            <a:r>
              <a:rPr lang="en-US"/>
              <a:t>Lack of Comparisons</a:t>
            </a:r>
          </a:p>
          <a:p>
            <a:r>
              <a:rPr lang="en-US"/>
              <a:t>Attendance Bias</a:t>
            </a:r>
          </a:p>
          <a:p>
            <a:r>
              <a:rPr lang="en-US"/>
              <a:t>Short Duration between Pre and Posts</a:t>
            </a:r>
          </a:p>
          <a:p>
            <a:r>
              <a:rPr lang="en-US"/>
              <a:t>Maturation Effects</a:t>
            </a:r>
          </a:p>
        </p:txBody>
      </p:sp>
    </p:spTree>
    <p:extLst>
      <p:ext uri="{BB962C8B-B14F-4D97-AF65-F5344CB8AC3E}">
        <p14:creationId xmlns:p14="http://schemas.microsoft.com/office/powerpoint/2010/main" val="3122077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2438400"/>
          </a:xfrm>
        </p:spPr>
        <p:txBody>
          <a:bodyPr>
            <a:normAutofit/>
          </a:bodyPr>
          <a:lstStyle/>
          <a:p>
            <a:pPr algn="ctr"/>
            <a:r>
              <a:rPr lang="en-US" sz="4800" b="1"/>
              <a:t>ALCOHOL AND TOBACCO</a:t>
            </a:r>
            <a:br>
              <a:rPr lang="en-US" sz="4800" b="1"/>
            </a:br>
            <a:r>
              <a:rPr lang="en-US" sz="4800" b="1"/>
              <a:t>ENVIRONMENTAL PREVENTION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341825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The</a:t>
            </a:r>
            <a:r>
              <a:rPr lang="en-US" dirty="0"/>
              <a:t>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Produced by PIRE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Michael George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Mikella Allen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 Stein-Seroussi</a:t>
            </a:r>
          </a:p>
          <a:p>
            <a:endParaRPr lang="en-US" dirty="0"/>
          </a:p>
          <a:p>
            <a:r>
              <a:rPr lang="en-US" dirty="0"/>
              <a:t>Data are from July 1, 2019 – June 30, 2020 (FY ‘20)</a:t>
            </a:r>
          </a:p>
          <a:p>
            <a:endParaRPr lang="en-US" dirty="0"/>
          </a:p>
          <a:p>
            <a:r>
              <a:rPr lang="en-US" dirty="0"/>
              <a:t>Summarizes data from many forms of prevention services, but not all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Copies of the final report will be available for download  from South Carolina Prevention/Evaluation Resources website:  </a:t>
            </a:r>
            <a:r>
              <a:rPr lang="en-US" dirty="0">
                <a:hlinkClick r:id="rId3"/>
              </a:rPr>
              <a:t>http://ncweb.pire.org/scdocuments/</a:t>
            </a:r>
            <a:endParaRPr lang="en-US" dirty="0"/>
          </a:p>
          <a:p>
            <a:endParaRPr lang="en-US" dirty="0"/>
          </a:p>
          <a:p>
            <a:r>
              <a:rPr lang="en-US" dirty="0"/>
              <a:t>Correspondence about the report can be addressed to: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/>
              <a:t>Al Stein-Seroussi	Michael George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hlinkClick r:id="rId4"/>
              </a:rPr>
              <a:t>stein@pire.org</a:t>
            </a:r>
            <a:r>
              <a:rPr lang="en-US" dirty="0"/>
              <a:t>		</a:t>
            </a:r>
            <a:r>
              <a:rPr lang="en-US" dirty="0">
                <a:hlinkClick r:id="rId5"/>
              </a:rPr>
              <a:t>mgeorge@pire.org</a:t>
            </a:r>
            <a:endParaRPr lang="en-US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919-265-2616		803-479-3628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Types of Environmental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65" y="1696205"/>
            <a:ext cx="8767069" cy="4887157"/>
          </a:xfrm>
        </p:spPr>
        <p:txBody>
          <a:bodyPr/>
          <a:lstStyle/>
          <a:p>
            <a:r>
              <a:rPr lang="en-US" dirty="0"/>
              <a:t>Compliance Checks (alcohol = 4,858; tobacco = 357)</a:t>
            </a:r>
          </a:p>
          <a:p>
            <a:r>
              <a:rPr lang="en-US" dirty="0"/>
              <a:t>Bar Checks (213)</a:t>
            </a:r>
          </a:p>
          <a:p>
            <a:r>
              <a:rPr lang="en-US" dirty="0"/>
              <a:t>Shoulder Taps (9 operations)</a:t>
            </a:r>
          </a:p>
          <a:p>
            <a:r>
              <a:rPr lang="en-US" dirty="0"/>
              <a:t>Public Safety Checkpoints (395)/Saturation Patrols (161)</a:t>
            </a:r>
          </a:p>
          <a:p>
            <a:r>
              <a:rPr lang="en-US" dirty="0"/>
              <a:t>Controlled Party Dispersal/Party Patrols (103)</a:t>
            </a:r>
          </a:p>
        </p:txBody>
      </p:sp>
    </p:spTree>
    <p:extLst>
      <p:ext uri="{BB962C8B-B14F-4D97-AF65-F5344CB8AC3E}">
        <p14:creationId xmlns:p14="http://schemas.microsoft.com/office/powerpoint/2010/main" val="2828940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" y="152400"/>
            <a:ext cx="9144000" cy="1012825"/>
          </a:xfrm>
        </p:spPr>
        <p:txBody>
          <a:bodyPr/>
          <a:lstStyle/>
          <a:p>
            <a:pPr algn="ctr"/>
            <a:r>
              <a:rPr lang="en-US"/>
              <a:t>Types of Environmental Strategies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/>
          <a:lstStyle/>
          <a:p>
            <a:r>
              <a:rPr lang="en-US" dirty="0"/>
              <a:t>PREP Merchant Education (1,128)</a:t>
            </a:r>
          </a:p>
          <a:p>
            <a:r>
              <a:rPr lang="en-US" dirty="0"/>
              <a:t>Diversionary or Court-mandated Youth Programs (247 in alcohol; 379 in tobacco)</a:t>
            </a:r>
            <a:endParaRPr lang="en-US" dirty="0">
              <a:cs typeface="Arial"/>
            </a:endParaRPr>
          </a:p>
          <a:p>
            <a:r>
              <a:rPr lang="en-US" dirty="0"/>
              <a:t>AET Awareness Activities (e.g., town hall meetings, casual contacts, education sessions, earned media, social media, community contacts with youth and retailers)</a:t>
            </a:r>
            <a:endParaRPr lang="en-US" dirty="0">
              <a:cs typeface="Arial"/>
            </a:endParaRPr>
          </a:p>
          <a:p>
            <a:r>
              <a:rPr lang="en-US" dirty="0"/>
              <a:t>AET Training (8 training sessions, 122 individuals)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2866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Compliance Checks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BD7CE5-E255-48CE-A693-D7282E1D8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5" y="1641709"/>
            <a:ext cx="9030470" cy="511141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2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/>
              <a:t>Alcohol Buy Rates by Type of Product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59C470-828B-4273-84EA-302B5E6B4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47" y="1784958"/>
            <a:ext cx="8761199" cy="46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45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2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/>
              <a:t>Tobacco Buy Rates by Type of Product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B51621-DCA3-4C4F-9F85-659B9F002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18" y="1990219"/>
            <a:ext cx="8634043" cy="417976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E791FE1-A167-421E-A7FF-AFBA4366CC64}"/>
              </a:ext>
            </a:extLst>
          </p:cNvPr>
          <p:cNvSpPr/>
          <p:nvPr/>
        </p:nvSpPr>
        <p:spPr>
          <a:xfrm>
            <a:off x="7915564" y="3429000"/>
            <a:ext cx="258618" cy="14385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47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282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Percentage of Completed Alcohol Sales FY 19 and FY 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08D79D-DF43-4EAA-B928-357D5FD4C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43987"/>
            <a:ext cx="9143999" cy="516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15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01282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Alcohol-Related Traffic Crashes 2013 - 2019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7C2633-5B75-4BE1-BA40-61865BACF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09" y="2051183"/>
            <a:ext cx="8836177" cy="453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15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/>
              <a:t>Questions?</a:t>
            </a:r>
            <a:endParaRPr lang="en-US" sz="48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122F3F-FD89-4F76-8A6A-C42C2BE1EC20}"/>
              </a:ext>
            </a:extLst>
          </p:cNvPr>
          <p:cNvSpPr txBox="1"/>
          <p:nvPr/>
        </p:nvSpPr>
        <p:spPr>
          <a:xfrm>
            <a:off x="546848" y="1712259"/>
            <a:ext cx="822959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Al Stein-Seroussi     </a:t>
            </a:r>
            <a:r>
              <a:rPr lang="en-US" sz="2400" dirty="0">
                <a:hlinkClick r:id="rId2"/>
              </a:rPr>
              <a:t>stein@pire.org</a:t>
            </a:r>
            <a:r>
              <a:rPr lang="en-US" sz="2400"/>
              <a:t>                919-265-</a:t>
            </a:r>
            <a:r>
              <a:rPr lang="en-US" sz="2400" dirty="0"/>
              <a:t>2616</a:t>
            </a:r>
            <a:endParaRPr lang="en-US" sz="2400" dirty="0">
              <a:cs typeface="Arial"/>
            </a:endParaRPr>
          </a:p>
          <a:p>
            <a:endParaRPr lang="en-US" sz="2400" dirty="0">
              <a:cs typeface="Arial"/>
            </a:endParaRPr>
          </a:p>
          <a:p>
            <a:r>
              <a:rPr lang="en-US" sz="2400">
                <a:cs typeface="Arial"/>
              </a:rPr>
              <a:t>Michael George       </a:t>
            </a:r>
            <a:r>
              <a:rPr lang="en-US" sz="2400" dirty="0">
                <a:cs typeface="Arial"/>
                <a:hlinkClick r:id="rId3"/>
              </a:rPr>
              <a:t>mgeorge@pire.org</a:t>
            </a:r>
            <a:r>
              <a:rPr lang="en-US" sz="2400" dirty="0">
                <a:cs typeface="Arial"/>
              </a:rPr>
              <a:t>          803-479-3628</a:t>
            </a:r>
          </a:p>
          <a:p>
            <a:endParaRPr lang="en-US" sz="2400" dirty="0">
              <a:cs typeface="Arial"/>
            </a:endParaRPr>
          </a:p>
          <a:p>
            <a:r>
              <a:rPr lang="en-US" sz="2400" dirty="0">
                <a:cs typeface="Arial"/>
              </a:rPr>
              <a:t>Mikella Allen            </a:t>
            </a:r>
            <a:r>
              <a:rPr lang="en-US" sz="2400" dirty="0">
                <a:cs typeface="Arial"/>
                <a:hlinkClick r:id="rId4"/>
              </a:rPr>
              <a:t>mallen@pire.org</a:t>
            </a:r>
            <a:r>
              <a:rPr lang="en-US" sz="2400">
                <a:cs typeface="Arial"/>
              </a:rPr>
              <a:t>              803-896-</a:t>
            </a:r>
            <a:r>
              <a:rPr lang="en-US" sz="2400" dirty="0">
                <a:cs typeface="Arial"/>
              </a:rPr>
              <a:t>1167</a:t>
            </a:r>
          </a:p>
        </p:txBody>
      </p:sp>
    </p:spTree>
    <p:extLst>
      <p:ext uri="{BB962C8B-B14F-4D97-AF65-F5344CB8AC3E}">
        <p14:creationId xmlns:p14="http://schemas.microsoft.com/office/powerpoint/2010/main" val="367663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The</a:t>
            </a:r>
            <a:r>
              <a:rPr lang="en-US"/>
              <a:t>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30362"/>
            <a:ext cx="8839200" cy="45006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Pre and Post Tests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Environmental Strategies (</a:t>
            </a:r>
            <a:r>
              <a:rPr lang="en-US" i="1" dirty="0"/>
              <a:t>including county estimates of alcohol and tobacco compliance check buy rates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Synar</a:t>
            </a:r>
            <a:r>
              <a:rPr lang="en-US" dirty="0"/>
              <a:t> (</a:t>
            </a:r>
            <a:r>
              <a:rPr lang="en-US" i="1" dirty="0"/>
              <a:t>including county estimates of tobacco buy rates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Alcohol-related crashes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Statewide Youth Substance Use Estimates</a:t>
            </a:r>
          </a:p>
        </p:txBody>
      </p:sp>
    </p:spTree>
    <p:extLst>
      <p:ext uri="{BB962C8B-B14F-4D97-AF65-F5344CB8AC3E}">
        <p14:creationId xmlns:p14="http://schemas.microsoft.com/office/powerpoint/2010/main" val="1592155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Service Events by CSAP Strategy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C0805A-9769-448A-859D-E1E0421AB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76" y="1713391"/>
            <a:ext cx="8724470" cy="48028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012825"/>
          </a:xfrm>
        </p:spPr>
        <p:txBody>
          <a:bodyPr/>
          <a:lstStyle/>
          <a:p>
            <a:pPr algn="ctr"/>
            <a:r>
              <a:rPr lang="en-US"/>
              <a:t>PRE AND POST TESTS</a:t>
            </a:r>
          </a:p>
        </p:txBody>
      </p:sp>
    </p:spTree>
    <p:extLst>
      <p:ext uri="{BB962C8B-B14F-4D97-AF65-F5344CB8AC3E}">
        <p14:creationId xmlns:p14="http://schemas.microsoft.com/office/powerpoint/2010/main" val="1845639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76" y="189976"/>
            <a:ext cx="8868792" cy="1012825"/>
          </a:xfrm>
        </p:spPr>
        <p:txBody>
          <a:bodyPr/>
          <a:lstStyle/>
          <a:p>
            <a:pPr algn="ctr"/>
            <a:r>
              <a:rPr lang="en-US" sz="3200" dirty="0"/>
              <a:t>Number of Matched Pre-Post Tests by Year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D259EE-9E53-4DD8-8BF0-6F0377575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828799"/>
            <a:ext cx="107543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29887B-9371-489C-A6AE-E1031C956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50" y="2113690"/>
            <a:ext cx="8484244" cy="390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287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Curriculum Program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806404"/>
            <a:ext cx="8610600" cy="4640577"/>
          </a:xfrm>
        </p:spPr>
        <p:txBody>
          <a:bodyPr/>
          <a:lstStyle/>
          <a:p>
            <a:r>
              <a:rPr lang="en-US" sz="2400" dirty="0"/>
              <a:t>11 different curricula</a:t>
            </a:r>
          </a:p>
          <a:p>
            <a:r>
              <a:rPr lang="en-US" sz="2400" dirty="0"/>
              <a:t>Most common programs</a:t>
            </a:r>
          </a:p>
          <a:p>
            <a:pPr lvl="1"/>
            <a:r>
              <a:rPr lang="en-US" sz="2000" dirty="0"/>
              <a:t>Life Skills (793 middle school &amp; 32 high school)</a:t>
            </a:r>
          </a:p>
          <a:p>
            <a:pPr lvl="1"/>
            <a:r>
              <a:rPr lang="en-US" sz="2000" dirty="0" err="1"/>
              <a:t>Keepin</a:t>
            </a:r>
            <a:r>
              <a:rPr lang="en-US" sz="2000" dirty="0"/>
              <a:t>’ It Real (419 middle school)</a:t>
            </a:r>
          </a:p>
          <a:p>
            <a:pPr lvl="1"/>
            <a:r>
              <a:rPr lang="en-US" sz="2000" dirty="0"/>
              <a:t>Operation Prevention: Rx (114 middle school &amp; 52 high school)</a:t>
            </a:r>
          </a:p>
          <a:p>
            <a:pPr lvl="1"/>
            <a:r>
              <a:rPr lang="en-US" sz="2000" dirty="0"/>
              <a:t>Alcohol-Drug True Stories (156 middle school)</a:t>
            </a:r>
          </a:p>
          <a:p>
            <a:pPr lvl="1"/>
            <a:r>
              <a:rPr lang="en-US" sz="2000" dirty="0"/>
              <a:t>Project TND (89 middle school)</a:t>
            </a:r>
          </a:p>
          <a:p>
            <a:pPr lvl="1"/>
            <a:r>
              <a:rPr lang="en-US" sz="2000" dirty="0"/>
              <a:t>ATOD 101 (65 high school)</a:t>
            </a:r>
          </a:p>
          <a:p>
            <a:pPr lvl="1"/>
            <a:r>
              <a:rPr lang="en-US" sz="2000" dirty="0"/>
              <a:t>Too Good for Drugs (60 middle school)</a:t>
            </a:r>
          </a:p>
          <a:p>
            <a:pPr lvl="1"/>
            <a:r>
              <a:rPr lang="en-US" sz="2000" dirty="0"/>
              <a:t>Class Action (27 high school)</a:t>
            </a:r>
          </a:p>
          <a:p>
            <a:r>
              <a:rPr lang="en-US" sz="2400" dirty="0"/>
              <a:t>Change from previous years—</a:t>
            </a:r>
            <a:r>
              <a:rPr lang="en-US" sz="2400" i="1" dirty="0"/>
              <a:t>new and separate MS and HS surveys (will be separating analyses)</a:t>
            </a:r>
          </a:p>
        </p:txBody>
      </p:sp>
    </p:spTree>
    <p:extLst>
      <p:ext uri="{BB962C8B-B14F-4D97-AF65-F5344CB8AC3E}">
        <p14:creationId xmlns:p14="http://schemas.microsoft.com/office/powerpoint/2010/main" val="3731856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 Demographics: Grade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2EF48B-46A1-450A-A0A4-033BE69C34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336917"/>
              </p:ext>
            </p:extLst>
          </p:nvPr>
        </p:nvGraphicFramePr>
        <p:xfrm>
          <a:off x="879068" y="1667924"/>
          <a:ext cx="6667131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7575">
                  <a:extLst>
                    <a:ext uri="{9D8B030D-6E8A-4147-A177-3AD203B41FA5}">
                      <a16:colId xmlns:a16="http://schemas.microsoft.com/office/drawing/2014/main" val="3191417194"/>
                    </a:ext>
                  </a:extLst>
                </a:gridCol>
                <a:gridCol w="2235606">
                  <a:extLst>
                    <a:ext uri="{9D8B030D-6E8A-4147-A177-3AD203B41FA5}">
                      <a16:colId xmlns:a16="http://schemas.microsoft.com/office/drawing/2014/main" val="2517745616"/>
                    </a:ext>
                  </a:extLst>
                </a:gridCol>
                <a:gridCol w="2023950">
                  <a:extLst>
                    <a:ext uri="{9D8B030D-6E8A-4147-A177-3AD203B41FA5}">
                      <a16:colId xmlns:a16="http://schemas.microsoft.com/office/drawing/2014/main" val="323248179"/>
                    </a:ext>
                  </a:extLst>
                </a:gridCol>
              </a:tblGrid>
              <a:tr h="12759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Middle School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(n = 1,574)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High School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(n = 259)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9456401"/>
                  </a:ext>
                </a:extLst>
              </a:tr>
              <a:tr h="4253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53.7%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1952665"/>
                  </a:ext>
                </a:extLst>
              </a:tr>
              <a:tr h="4253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en-US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29.5%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091842"/>
                  </a:ext>
                </a:extLst>
              </a:tr>
              <a:tr h="4253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16.9%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834683"/>
                  </a:ext>
                </a:extLst>
              </a:tr>
              <a:tr h="4253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en-US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35.3%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4299509"/>
                  </a:ext>
                </a:extLst>
              </a:tr>
              <a:tr h="4253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en-US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23.3%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766368"/>
                  </a:ext>
                </a:extLst>
              </a:tr>
              <a:tr h="4253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en-US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32.6%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067109"/>
                  </a:ext>
                </a:extLst>
              </a:tr>
              <a:tr h="4253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en-US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8.9%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1020669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2EF48B-46A1-450A-A0A4-033BE69C34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603521"/>
              </p:ext>
            </p:extLst>
          </p:nvPr>
        </p:nvGraphicFramePr>
        <p:xfrm>
          <a:off x="759041" y="1557086"/>
          <a:ext cx="7625917" cy="5092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3803">
                  <a:extLst>
                    <a:ext uri="{9D8B030D-6E8A-4147-A177-3AD203B41FA5}">
                      <a16:colId xmlns:a16="http://schemas.microsoft.com/office/drawing/2014/main" val="3191417194"/>
                    </a:ext>
                  </a:extLst>
                </a:gridCol>
                <a:gridCol w="2557103">
                  <a:extLst>
                    <a:ext uri="{9D8B030D-6E8A-4147-A177-3AD203B41FA5}">
                      <a16:colId xmlns:a16="http://schemas.microsoft.com/office/drawing/2014/main" val="2517745616"/>
                    </a:ext>
                  </a:extLst>
                </a:gridCol>
                <a:gridCol w="2315011">
                  <a:extLst>
                    <a:ext uri="{9D8B030D-6E8A-4147-A177-3AD203B41FA5}">
                      <a16:colId xmlns:a16="http://schemas.microsoft.com/office/drawing/2014/main" val="323248179"/>
                    </a:ext>
                  </a:extLst>
                </a:gridCol>
              </a:tblGrid>
              <a:tr h="5765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Middle School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(n = 1,574)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High School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(n = 259)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94564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8239929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American Indian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1.7%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0.4%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1793437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Asian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0.6%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323609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Black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</a:rPr>
                        <a:t>36.2%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</a:rPr>
                        <a:t>57.5%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9697852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Multiethnic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9.5%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7.3%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3779483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5.3%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5.4%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242131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Pacific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0.3%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33691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</a:rPr>
                        <a:t>46.4%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</a:rPr>
                        <a:t>28.6%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63816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527046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45.1%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46.1%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337149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53.0%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51.2%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2940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FAE9F85-7DBF-4133-8187-E1B64A3D2ACC}"/>
              </a:ext>
            </a:extLst>
          </p:cNvPr>
          <p:cNvSpPr txBox="1">
            <a:spLocks/>
          </p:cNvSpPr>
          <p:nvPr/>
        </p:nvSpPr>
        <p:spPr bwMode="auto">
          <a:xfrm>
            <a:off x="267854" y="186892"/>
            <a:ext cx="8682182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78C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/>
              <a:t>Program Demographics: Race and Sex</a:t>
            </a:r>
          </a:p>
        </p:txBody>
      </p:sp>
    </p:spTree>
    <p:extLst>
      <p:ext uri="{BB962C8B-B14F-4D97-AF65-F5344CB8AC3E}">
        <p14:creationId xmlns:p14="http://schemas.microsoft.com/office/powerpoint/2010/main" val="4065700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F939056BDF074BA58092FF4D61E422" ma:contentTypeVersion="9" ma:contentTypeDescription="Create a new document." ma:contentTypeScope="" ma:versionID="4fd8d12baee11da2dda985759e30ee16">
  <xsd:schema xmlns:xsd="http://www.w3.org/2001/XMLSchema" xmlns:xs="http://www.w3.org/2001/XMLSchema" xmlns:p="http://schemas.microsoft.com/office/2006/metadata/properties" xmlns:ns2="3282565f-8f0d-4c1b-9432-18cc3aa9d887" xmlns:ns3="659ac249-073f-4fee-94b3-9976352bd7fa" targetNamespace="http://schemas.microsoft.com/office/2006/metadata/properties" ma:root="true" ma:fieldsID="7af989f73fb1a542dfc5442a2ce45063" ns2:_="" ns3:_="">
    <xsd:import namespace="3282565f-8f0d-4c1b-9432-18cc3aa9d887"/>
    <xsd:import namespace="659ac249-073f-4fee-94b3-9976352bd7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2565f-8f0d-4c1b-9432-18cc3aa9d8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ac249-073f-4fee-94b3-9976352bd7f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59ac249-073f-4fee-94b3-9976352bd7fa">
      <UserInfo>
        <DisplayName>Alan Stein-Seroussi</DisplayName>
        <AccountId>6</AccountId>
        <AccountType/>
      </UserInfo>
      <UserInfo>
        <DisplayName>Mikella Allen</DisplayName>
        <AccountId>16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1E39EC2-55DB-4E7A-B049-76BE675F3880}">
  <ds:schemaRefs>
    <ds:schemaRef ds:uri="3282565f-8f0d-4c1b-9432-18cc3aa9d887"/>
    <ds:schemaRef ds:uri="659ac249-073f-4fee-94b3-9976352bd7f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7522454-A9AE-4C6F-9BBF-54BFD77922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9CEBCD-5343-4EED-A08E-F6A7A8623C5B}">
  <ds:schemaRefs>
    <ds:schemaRef ds:uri="3282565f-8f0d-4c1b-9432-18cc3aa9d88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59ac249-073f-4fee-94b3-9976352bd7f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587</TotalTime>
  <Words>815</Words>
  <Application>Microsoft Office PowerPoint</Application>
  <PresentationFormat>On-screen Show (4:3)</PresentationFormat>
  <Paragraphs>200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Default Design</vt:lpstr>
      <vt:lpstr>PowerPoint Presentation</vt:lpstr>
      <vt:lpstr>The Report</vt:lpstr>
      <vt:lpstr>The Report</vt:lpstr>
      <vt:lpstr>Service Events by CSAP Strategy</vt:lpstr>
      <vt:lpstr>PRE AND POST TESTS</vt:lpstr>
      <vt:lpstr>Number of Matched Pre-Post Tests by Year</vt:lpstr>
      <vt:lpstr>Curriculum Program Data</vt:lpstr>
      <vt:lpstr>Program Demographics: Grade</vt:lpstr>
      <vt:lpstr>PowerPoint Presentation</vt:lpstr>
      <vt:lpstr>Risk Factor Data</vt:lpstr>
      <vt:lpstr>Substance Use Measures, Middle School</vt:lpstr>
      <vt:lpstr>Substance Use Measures, High School</vt:lpstr>
      <vt:lpstr>Non-Users Who Remained Non-Users and  Users Who Reduced Use, Middle School</vt:lpstr>
      <vt:lpstr>Non-Users Who Remained Non-Users and  Users Who Reduced Use, High School</vt:lpstr>
      <vt:lpstr>Parent Child Communication and Exposure to Prevention Messages, FY ’20</vt:lpstr>
      <vt:lpstr>Summary of  Program Outcomes:Middle School</vt:lpstr>
      <vt:lpstr>Summary Program Outcomes:High School</vt:lpstr>
      <vt:lpstr>Methodological Issues</vt:lpstr>
      <vt:lpstr>ALCOHOL AND TOBACCO ENVIRONMENTAL PREVENTION STRATEGIES</vt:lpstr>
      <vt:lpstr>Types of Environmental Strategies</vt:lpstr>
      <vt:lpstr>Types of Environmental Strategies (cont.)</vt:lpstr>
      <vt:lpstr>Compliance Checks</vt:lpstr>
      <vt:lpstr>Alcohol Buy Rates by Type of Product</vt:lpstr>
      <vt:lpstr>Tobacco Buy Rates by Type of Product</vt:lpstr>
      <vt:lpstr>Percentage of Completed Alcohol Sales FY 19 and FY 20</vt:lpstr>
      <vt:lpstr>Alcohol-Related Traffic Crashes 2013 - 2019</vt:lpstr>
      <vt:lpstr>Questions?</vt:lpstr>
    </vt:vector>
  </TitlesOfParts>
  <Company>SCDAODAS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12 Prevention Outcomes</dc:title>
  <dc:creator>Steven C. Burritt</dc:creator>
  <cp:lastModifiedBy>Michael George</cp:lastModifiedBy>
  <cp:revision>94</cp:revision>
  <dcterms:created xsi:type="dcterms:W3CDTF">2013-03-20T15:01:08Z</dcterms:created>
  <dcterms:modified xsi:type="dcterms:W3CDTF">2021-05-18T15:26:46Z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0x01010036F939056BDF074BA58092FF4D61E422</vt:lpwstr>
  </property>
</Properties>
</file>